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16" r:id="rId3"/>
    <p:sldId id="273" r:id="rId4"/>
    <p:sldId id="318" r:id="rId5"/>
    <p:sldId id="259" r:id="rId6"/>
    <p:sldId id="262" r:id="rId7"/>
    <p:sldId id="263" r:id="rId8"/>
    <p:sldId id="319" r:id="rId9"/>
    <p:sldId id="261" r:id="rId10"/>
    <p:sldId id="295" r:id="rId11"/>
    <p:sldId id="267" r:id="rId12"/>
    <p:sldId id="270" r:id="rId13"/>
    <p:sldId id="266" r:id="rId14"/>
    <p:sldId id="265" r:id="rId15"/>
    <p:sldId id="268" r:id="rId16"/>
    <p:sldId id="269" r:id="rId17"/>
    <p:sldId id="330" r:id="rId18"/>
    <p:sldId id="321" r:id="rId19"/>
    <p:sldId id="307" r:id="rId20"/>
    <p:sldId id="320" r:id="rId21"/>
    <p:sldId id="322" r:id="rId22"/>
    <p:sldId id="323" r:id="rId23"/>
    <p:sldId id="327" r:id="rId24"/>
    <p:sldId id="324" r:id="rId25"/>
    <p:sldId id="326" r:id="rId26"/>
    <p:sldId id="282" r:id="rId27"/>
    <p:sldId id="329" r:id="rId28"/>
    <p:sldId id="33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0"/>
    <p:restoredTop sz="94607"/>
  </p:normalViewPr>
  <p:slideViewPr>
    <p:cSldViewPr snapToGrid="0">
      <p:cViewPr varScale="1">
        <p:scale>
          <a:sx n="78" d="100"/>
          <a:sy n="78" d="100"/>
        </p:scale>
        <p:origin x="95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652950-148A-4750-BEAC-45B7EA829425}"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E541249-33EF-4FFF-AE59-2956D60D47DF}">
      <dgm:prSet/>
      <dgm:spPr/>
      <dgm:t>
        <a:bodyPr/>
        <a:lstStyle/>
        <a:p>
          <a:r>
            <a:rPr lang="en-IN"/>
            <a:t>Company Profile</a:t>
          </a:r>
          <a:endParaRPr lang="en-US"/>
        </a:p>
      </dgm:t>
    </dgm:pt>
    <dgm:pt modelId="{2A1BD9D0-B3F0-4B5F-BFB2-FEF9009BFFE0}" type="parTrans" cxnId="{FD126377-39DF-4BBD-843E-00F08BD53006}">
      <dgm:prSet/>
      <dgm:spPr/>
      <dgm:t>
        <a:bodyPr/>
        <a:lstStyle/>
        <a:p>
          <a:endParaRPr lang="en-US"/>
        </a:p>
      </dgm:t>
    </dgm:pt>
    <dgm:pt modelId="{D8A90284-69C4-41EE-B562-4EE784B807B0}" type="sibTrans" cxnId="{FD126377-39DF-4BBD-843E-00F08BD53006}">
      <dgm:prSet/>
      <dgm:spPr/>
      <dgm:t>
        <a:bodyPr/>
        <a:lstStyle/>
        <a:p>
          <a:endParaRPr lang="en-US"/>
        </a:p>
      </dgm:t>
    </dgm:pt>
    <dgm:pt modelId="{ED45AA8D-70A1-49C9-8D19-179C4FF36AAF}">
      <dgm:prSet/>
      <dgm:spPr/>
      <dgm:t>
        <a:bodyPr/>
        <a:lstStyle/>
        <a:p>
          <a:r>
            <a:rPr lang="en-IN" dirty="0"/>
            <a:t>Business Dimensional Lifecycle</a:t>
          </a:r>
          <a:endParaRPr lang="en-US" dirty="0"/>
        </a:p>
      </dgm:t>
    </dgm:pt>
    <dgm:pt modelId="{20742287-090D-4A20-A7AD-ECBFEA746EB1}" type="parTrans" cxnId="{7E7B5354-C5C1-4572-8CBD-F4F26D5E7B97}">
      <dgm:prSet/>
      <dgm:spPr/>
      <dgm:t>
        <a:bodyPr/>
        <a:lstStyle/>
        <a:p>
          <a:endParaRPr lang="en-US"/>
        </a:p>
      </dgm:t>
    </dgm:pt>
    <dgm:pt modelId="{818B0BB9-9689-47FE-8944-4DA28197B5CC}" type="sibTrans" cxnId="{7E7B5354-C5C1-4572-8CBD-F4F26D5E7B97}">
      <dgm:prSet/>
      <dgm:spPr/>
      <dgm:t>
        <a:bodyPr/>
        <a:lstStyle/>
        <a:p>
          <a:endParaRPr lang="en-US"/>
        </a:p>
      </dgm:t>
    </dgm:pt>
    <dgm:pt modelId="{E81D3F67-F691-44B8-BD7A-C7CE1D2A3708}">
      <dgm:prSet/>
      <dgm:spPr/>
      <dgm:t>
        <a:bodyPr/>
        <a:lstStyle/>
        <a:p>
          <a:r>
            <a:rPr lang="en-IN"/>
            <a:t>High Level Bus Matrix</a:t>
          </a:r>
          <a:endParaRPr lang="en-US"/>
        </a:p>
      </dgm:t>
    </dgm:pt>
    <dgm:pt modelId="{BD4E86C1-73F3-4F83-B32E-6CCCE15BDC60}" type="parTrans" cxnId="{CD200466-563C-4935-A47E-D36A9189622C}">
      <dgm:prSet/>
      <dgm:spPr/>
      <dgm:t>
        <a:bodyPr/>
        <a:lstStyle/>
        <a:p>
          <a:endParaRPr lang="en-US"/>
        </a:p>
      </dgm:t>
    </dgm:pt>
    <dgm:pt modelId="{04FD68BA-6CB8-453B-81AB-84EA94152186}" type="sibTrans" cxnId="{CD200466-563C-4935-A47E-D36A9189622C}">
      <dgm:prSet/>
      <dgm:spPr/>
      <dgm:t>
        <a:bodyPr/>
        <a:lstStyle/>
        <a:p>
          <a:endParaRPr lang="en-US"/>
        </a:p>
      </dgm:t>
    </dgm:pt>
    <dgm:pt modelId="{77099E15-B226-4DE9-B1B7-98C9B5094B36}">
      <dgm:prSet/>
      <dgm:spPr/>
      <dgm:t>
        <a:bodyPr/>
        <a:lstStyle/>
        <a:p>
          <a:r>
            <a:rPr lang="en-IN"/>
            <a:t>Opportunity Matrix</a:t>
          </a:r>
          <a:endParaRPr lang="en-US"/>
        </a:p>
      </dgm:t>
    </dgm:pt>
    <dgm:pt modelId="{6354A71D-FFB7-417D-96CD-E571679F8CD5}" type="parTrans" cxnId="{DE38E922-B0A0-4EB1-B7AE-473EEA07B5E4}">
      <dgm:prSet/>
      <dgm:spPr/>
      <dgm:t>
        <a:bodyPr/>
        <a:lstStyle/>
        <a:p>
          <a:endParaRPr lang="en-US"/>
        </a:p>
      </dgm:t>
    </dgm:pt>
    <dgm:pt modelId="{73AC4D55-E300-47B2-B1C6-18F6D55D396F}" type="sibTrans" cxnId="{DE38E922-B0A0-4EB1-B7AE-473EEA07B5E4}">
      <dgm:prSet/>
      <dgm:spPr/>
      <dgm:t>
        <a:bodyPr/>
        <a:lstStyle/>
        <a:p>
          <a:endParaRPr lang="en-US"/>
        </a:p>
      </dgm:t>
    </dgm:pt>
    <dgm:pt modelId="{57DAFDE5-5CA3-4261-99EE-0FDE73014BCD}">
      <dgm:prSet/>
      <dgm:spPr/>
      <dgm:t>
        <a:bodyPr/>
        <a:lstStyle/>
        <a:p>
          <a:r>
            <a:rPr lang="en-IN" dirty="0"/>
            <a:t>Prioritization Grid</a:t>
          </a:r>
          <a:endParaRPr lang="en-US" dirty="0"/>
        </a:p>
      </dgm:t>
    </dgm:pt>
    <dgm:pt modelId="{35D92F3E-0E45-4185-89DA-B41CEF53E935}" type="parTrans" cxnId="{E05B30A0-6206-4028-889C-B8F3011271B8}">
      <dgm:prSet/>
      <dgm:spPr/>
      <dgm:t>
        <a:bodyPr/>
        <a:lstStyle/>
        <a:p>
          <a:endParaRPr lang="en-US"/>
        </a:p>
      </dgm:t>
    </dgm:pt>
    <dgm:pt modelId="{04CA8804-4C23-4D24-AB34-6B4A9D7C1974}" type="sibTrans" cxnId="{E05B30A0-6206-4028-889C-B8F3011271B8}">
      <dgm:prSet/>
      <dgm:spPr/>
      <dgm:t>
        <a:bodyPr/>
        <a:lstStyle/>
        <a:p>
          <a:endParaRPr lang="en-US"/>
        </a:p>
      </dgm:t>
    </dgm:pt>
    <dgm:pt modelId="{FEA8A4E8-09BE-4179-9F2B-3CB8D814664A}">
      <dgm:prSet/>
      <dgm:spPr/>
      <dgm:t>
        <a:bodyPr/>
        <a:lstStyle/>
        <a:p>
          <a:r>
            <a:rPr lang="en-IN" dirty="0"/>
            <a:t>Detailed Bus Matrix</a:t>
          </a:r>
          <a:endParaRPr lang="en-US" dirty="0"/>
        </a:p>
      </dgm:t>
    </dgm:pt>
    <dgm:pt modelId="{73B0CE95-2494-47CC-93D9-34528D063DCF}" type="parTrans" cxnId="{2C6D003C-5F56-4AE5-B4FB-7FCE0FFF2E70}">
      <dgm:prSet/>
      <dgm:spPr/>
      <dgm:t>
        <a:bodyPr/>
        <a:lstStyle/>
        <a:p>
          <a:endParaRPr lang="en-US"/>
        </a:p>
      </dgm:t>
    </dgm:pt>
    <dgm:pt modelId="{ABBE3523-3EB5-4478-95A2-CE9070E37C12}" type="sibTrans" cxnId="{2C6D003C-5F56-4AE5-B4FB-7FCE0FFF2E70}">
      <dgm:prSet/>
      <dgm:spPr/>
      <dgm:t>
        <a:bodyPr/>
        <a:lstStyle/>
        <a:p>
          <a:endParaRPr lang="en-US"/>
        </a:p>
      </dgm:t>
    </dgm:pt>
    <dgm:pt modelId="{D0E4F801-E0D2-44A3-BDF1-E0E917682816}">
      <dgm:prSet/>
      <dgm:spPr/>
      <dgm:t>
        <a:bodyPr/>
        <a:lstStyle/>
        <a:p>
          <a:r>
            <a:rPr lang="en-IN"/>
            <a:t>Dimensional Modeling – Steps</a:t>
          </a:r>
          <a:endParaRPr lang="en-US"/>
        </a:p>
      </dgm:t>
    </dgm:pt>
    <dgm:pt modelId="{3879AB8D-5AAC-4D0F-9DA5-9E15383103F6}" type="parTrans" cxnId="{59A24BD1-4FB2-48A3-86FB-E632D78ED422}">
      <dgm:prSet/>
      <dgm:spPr/>
      <dgm:t>
        <a:bodyPr/>
        <a:lstStyle/>
        <a:p>
          <a:endParaRPr lang="en-US"/>
        </a:p>
      </dgm:t>
    </dgm:pt>
    <dgm:pt modelId="{5C7D3532-24FF-4580-B04E-D18A3CAC5E9E}" type="sibTrans" cxnId="{59A24BD1-4FB2-48A3-86FB-E632D78ED422}">
      <dgm:prSet/>
      <dgm:spPr/>
      <dgm:t>
        <a:bodyPr/>
        <a:lstStyle/>
        <a:p>
          <a:endParaRPr lang="en-US"/>
        </a:p>
      </dgm:t>
    </dgm:pt>
    <dgm:pt modelId="{94EA8DB5-FBAC-496B-9FF5-2A248C2AC69F}">
      <dgm:prSet/>
      <dgm:spPr/>
      <dgm:t>
        <a:bodyPr/>
        <a:lstStyle/>
        <a:p>
          <a:r>
            <a:rPr lang="en-IN" dirty="0"/>
            <a:t>Logical Fact Table Diagram</a:t>
          </a:r>
          <a:endParaRPr lang="en-US" dirty="0"/>
        </a:p>
      </dgm:t>
    </dgm:pt>
    <dgm:pt modelId="{AFB74EE7-E09B-4A81-87F9-DCD01E259A68}" type="parTrans" cxnId="{868B2507-2EBE-49E7-81A9-7C8CF6253257}">
      <dgm:prSet/>
      <dgm:spPr/>
      <dgm:t>
        <a:bodyPr/>
        <a:lstStyle/>
        <a:p>
          <a:endParaRPr lang="en-US"/>
        </a:p>
      </dgm:t>
    </dgm:pt>
    <dgm:pt modelId="{D9A2A452-FB1F-4D74-AA68-7E2463ADE398}" type="sibTrans" cxnId="{868B2507-2EBE-49E7-81A9-7C8CF6253257}">
      <dgm:prSet/>
      <dgm:spPr/>
      <dgm:t>
        <a:bodyPr/>
        <a:lstStyle/>
        <a:p>
          <a:endParaRPr lang="en-US"/>
        </a:p>
      </dgm:t>
    </dgm:pt>
    <dgm:pt modelId="{ACBB5815-618E-4D25-B301-ABB52428D703}">
      <dgm:prSet/>
      <dgm:spPr/>
      <dgm:t>
        <a:bodyPr/>
        <a:lstStyle/>
        <a:p>
          <a:r>
            <a:rPr lang="en-IN" dirty="0"/>
            <a:t>Detailed Fact Table-Team Performance</a:t>
          </a:r>
          <a:endParaRPr lang="en-US" dirty="0"/>
        </a:p>
      </dgm:t>
    </dgm:pt>
    <dgm:pt modelId="{B9F7C42C-6AAF-4A7E-8E38-80969FE1DC60}" type="parTrans" cxnId="{0F08B500-28F3-4378-9F2C-9FE41A8D12B3}">
      <dgm:prSet/>
      <dgm:spPr/>
      <dgm:t>
        <a:bodyPr/>
        <a:lstStyle/>
        <a:p>
          <a:endParaRPr lang="en-US"/>
        </a:p>
      </dgm:t>
    </dgm:pt>
    <dgm:pt modelId="{E17F0617-B292-4852-8144-10288AD3A67D}" type="sibTrans" cxnId="{0F08B500-28F3-4378-9F2C-9FE41A8D12B3}">
      <dgm:prSet/>
      <dgm:spPr/>
      <dgm:t>
        <a:bodyPr/>
        <a:lstStyle/>
        <a:p>
          <a:endParaRPr lang="en-US"/>
        </a:p>
      </dgm:t>
    </dgm:pt>
    <dgm:pt modelId="{627907BF-AF3F-4F3F-87B5-18E26CDB8BF7}">
      <dgm:prSet/>
      <dgm:spPr/>
      <dgm:t>
        <a:bodyPr/>
        <a:lstStyle/>
        <a:p>
          <a:r>
            <a:rPr lang="en-IN"/>
            <a:t>High Level Model Diagram</a:t>
          </a:r>
          <a:endParaRPr lang="en-US"/>
        </a:p>
      </dgm:t>
    </dgm:pt>
    <dgm:pt modelId="{4A74A827-C63F-4D03-8213-2F08B214326C}" type="parTrans" cxnId="{DF564E26-6ED3-4C76-8F05-DFC54D93EF96}">
      <dgm:prSet/>
      <dgm:spPr/>
      <dgm:t>
        <a:bodyPr/>
        <a:lstStyle/>
        <a:p>
          <a:endParaRPr lang="en-US"/>
        </a:p>
      </dgm:t>
    </dgm:pt>
    <dgm:pt modelId="{7F25AF0C-0A74-4243-B60F-242162EB40DA}" type="sibTrans" cxnId="{DF564E26-6ED3-4C76-8F05-DFC54D93EF96}">
      <dgm:prSet/>
      <dgm:spPr/>
      <dgm:t>
        <a:bodyPr/>
        <a:lstStyle/>
        <a:p>
          <a:endParaRPr lang="en-US"/>
        </a:p>
      </dgm:t>
    </dgm:pt>
    <dgm:pt modelId="{921C3A10-604C-4C9C-90A1-4150B44CB7EB}">
      <dgm:prSet/>
      <dgm:spPr/>
      <dgm:t>
        <a:bodyPr/>
        <a:lstStyle/>
        <a:p>
          <a:r>
            <a:rPr lang="en-IN" dirty="0"/>
            <a:t>Aggregate Table</a:t>
          </a:r>
          <a:endParaRPr lang="en-US" dirty="0"/>
        </a:p>
      </dgm:t>
    </dgm:pt>
    <dgm:pt modelId="{DDDDA99E-AF2B-4B52-AEB2-4ABC2BD9F4F5}" type="parTrans" cxnId="{2C7EC71E-6889-4264-BFC0-CDE91B824AE0}">
      <dgm:prSet/>
      <dgm:spPr/>
      <dgm:t>
        <a:bodyPr/>
        <a:lstStyle/>
        <a:p>
          <a:endParaRPr lang="en-US"/>
        </a:p>
      </dgm:t>
    </dgm:pt>
    <dgm:pt modelId="{598D0592-6A67-482A-99A1-9BF798DCB329}" type="sibTrans" cxnId="{2C7EC71E-6889-4264-BFC0-CDE91B824AE0}">
      <dgm:prSet/>
      <dgm:spPr/>
      <dgm:t>
        <a:bodyPr/>
        <a:lstStyle/>
        <a:p>
          <a:endParaRPr lang="en-US"/>
        </a:p>
      </dgm:t>
    </dgm:pt>
    <dgm:pt modelId="{521BC417-82EB-4C4E-866D-2D70B6B08958}">
      <dgm:prSet/>
      <dgm:spPr/>
      <dgm:t>
        <a:bodyPr/>
        <a:lstStyle/>
        <a:p>
          <a:r>
            <a:rPr lang="en-IN" dirty="0"/>
            <a:t>Dimensions Attribute Detailed Diagram: Season Details</a:t>
          </a:r>
          <a:endParaRPr lang="en-US" dirty="0"/>
        </a:p>
      </dgm:t>
    </dgm:pt>
    <dgm:pt modelId="{30F99B58-8E2E-44B6-8A8C-53B51B9FC2C9}" type="parTrans" cxnId="{ECE990C7-7B61-4049-806A-61EABD496644}">
      <dgm:prSet/>
      <dgm:spPr/>
      <dgm:t>
        <a:bodyPr/>
        <a:lstStyle/>
        <a:p>
          <a:endParaRPr lang="en-US"/>
        </a:p>
      </dgm:t>
    </dgm:pt>
    <dgm:pt modelId="{140F147C-4C58-4704-8AC5-680D948ABBF5}" type="sibTrans" cxnId="{ECE990C7-7B61-4049-806A-61EABD496644}">
      <dgm:prSet/>
      <dgm:spPr/>
      <dgm:t>
        <a:bodyPr/>
        <a:lstStyle/>
        <a:p>
          <a:endParaRPr lang="en-US"/>
        </a:p>
      </dgm:t>
    </dgm:pt>
    <dgm:pt modelId="{4253F9A5-5C4E-4CEE-9B46-5855A3E31D38}">
      <dgm:prSet/>
      <dgm:spPr/>
      <dgm:t>
        <a:bodyPr/>
        <a:lstStyle/>
        <a:p>
          <a:r>
            <a:rPr lang="en-IN" dirty="0"/>
            <a:t>OLAP Cube Design</a:t>
          </a:r>
          <a:endParaRPr lang="en-US" dirty="0"/>
        </a:p>
      </dgm:t>
    </dgm:pt>
    <dgm:pt modelId="{076101BF-3B8D-4A06-9574-A427A4FE8A61}" type="parTrans" cxnId="{AA9965EB-0EED-43AB-BB70-81D8B1F7474B}">
      <dgm:prSet/>
      <dgm:spPr/>
      <dgm:t>
        <a:bodyPr/>
        <a:lstStyle/>
        <a:p>
          <a:endParaRPr lang="en-US"/>
        </a:p>
      </dgm:t>
    </dgm:pt>
    <dgm:pt modelId="{9F22ADDF-20AC-43C6-9493-25B07B17E556}" type="sibTrans" cxnId="{AA9965EB-0EED-43AB-BB70-81D8B1F7474B}">
      <dgm:prSet/>
      <dgm:spPr/>
      <dgm:t>
        <a:bodyPr/>
        <a:lstStyle/>
        <a:p>
          <a:endParaRPr lang="en-US"/>
        </a:p>
      </dgm:t>
    </dgm:pt>
    <dgm:pt modelId="{F2E47270-1F0F-4CCD-8A4E-8658ABA03350}">
      <dgm:prSet/>
      <dgm:spPr/>
      <dgm:t>
        <a:bodyPr/>
        <a:lstStyle/>
        <a:p>
          <a:r>
            <a:rPr lang="en-IN" dirty="0"/>
            <a:t>Analytical Dashboard Using Tableau</a:t>
          </a:r>
          <a:endParaRPr lang="en-US" dirty="0"/>
        </a:p>
      </dgm:t>
    </dgm:pt>
    <dgm:pt modelId="{ED9A26C4-11EB-4F58-AB1E-CF38C0D7C8AE}" type="parTrans" cxnId="{17E0E0B1-DA48-4A9F-A528-FA6C0BC7C3B7}">
      <dgm:prSet/>
      <dgm:spPr/>
      <dgm:t>
        <a:bodyPr/>
        <a:lstStyle/>
        <a:p>
          <a:endParaRPr lang="en-US"/>
        </a:p>
      </dgm:t>
    </dgm:pt>
    <dgm:pt modelId="{7E64C6F1-34F2-46F6-BB40-8E2735EF94C4}" type="sibTrans" cxnId="{17E0E0B1-DA48-4A9F-A528-FA6C0BC7C3B7}">
      <dgm:prSet/>
      <dgm:spPr/>
      <dgm:t>
        <a:bodyPr/>
        <a:lstStyle/>
        <a:p>
          <a:endParaRPr lang="en-US"/>
        </a:p>
      </dgm:t>
    </dgm:pt>
    <dgm:pt modelId="{A9EF2265-4D39-4337-A39D-E016D3255228}">
      <dgm:prSet/>
      <dgm:spPr/>
      <dgm:t>
        <a:bodyPr/>
        <a:lstStyle/>
        <a:p>
          <a:r>
            <a:rPr lang="en-IN" dirty="0"/>
            <a:t>User/Task Analysis</a:t>
          </a:r>
          <a:endParaRPr lang="en-US" dirty="0"/>
        </a:p>
      </dgm:t>
    </dgm:pt>
    <dgm:pt modelId="{D9C54AAF-1085-46E2-87AD-E58931C76D37}" type="parTrans" cxnId="{B066CAF9-6C8B-4822-B2E6-C575CDD2ABB4}">
      <dgm:prSet/>
      <dgm:spPr/>
      <dgm:t>
        <a:bodyPr/>
        <a:lstStyle/>
        <a:p>
          <a:endParaRPr lang="en-US"/>
        </a:p>
      </dgm:t>
    </dgm:pt>
    <dgm:pt modelId="{756AB2A3-EB78-443B-B90F-B5BB7EE01182}" type="sibTrans" cxnId="{B066CAF9-6C8B-4822-B2E6-C575CDD2ABB4}">
      <dgm:prSet/>
      <dgm:spPr/>
      <dgm:t>
        <a:bodyPr/>
        <a:lstStyle/>
        <a:p>
          <a:endParaRPr lang="en-US"/>
        </a:p>
      </dgm:t>
    </dgm:pt>
    <dgm:pt modelId="{DAB377A2-7DEF-49FA-A3F6-F8D373D0703C}">
      <dgm:prSet/>
      <dgm:spPr/>
      <dgm:t>
        <a:bodyPr/>
        <a:lstStyle/>
        <a:p>
          <a:r>
            <a:rPr lang="en-US" dirty="0"/>
            <a:t>Reference</a:t>
          </a:r>
          <a:r>
            <a:rPr lang="en-US" baseline="0" dirty="0"/>
            <a:t> </a:t>
          </a:r>
          <a:endParaRPr lang="en-US" dirty="0"/>
        </a:p>
      </dgm:t>
    </dgm:pt>
    <dgm:pt modelId="{9A011679-CF21-4AC7-8318-46BFB4251A74}" type="parTrans" cxnId="{AB6C3A26-844D-450C-BCE9-CB03C7975442}">
      <dgm:prSet/>
      <dgm:spPr/>
      <dgm:t>
        <a:bodyPr/>
        <a:lstStyle/>
        <a:p>
          <a:endParaRPr lang="en-US"/>
        </a:p>
      </dgm:t>
    </dgm:pt>
    <dgm:pt modelId="{527091DA-9BD0-44D0-B901-5D0052FF9237}" type="sibTrans" cxnId="{AB6C3A26-844D-450C-BCE9-CB03C7975442}">
      <dgm:prSet/>
      <dgm:spPr/>
      <dgm:t>
        <a:bodyPr/>
        <a:lstStyle/>
        <a:p>
          <a:endParaRPr lang="en-US"/>
        </a:p>
      </dgm:t>
    </dgm:pt>
    <dgm:pt modelId="{F8740D82-64A7-C94E-81FD-DF085C2512F6}">
      <dgm:prSet/>
      <dgm:spPr/>
      <dgm:t>
        <a:bodyPr/>
        <a:lstStyle/>
        <a:p>
          <a:r>
            <a:rPr lang="en-US" dirty="0"/>
            <a:t>Detailed logical Fact table </a:t>
          </a:r>
        </a:p>
      </dgm:t>
    </dgm:pt>
    <dgm:pt modelId="{9DF3D6D5-03EC-D541-98A3-21825E08FBA2}" type="parTrans" cxnId="{D1326ACE-8651-A741-A3F3-826AE16ED707}">
      <dgm:prSet/>
      <dgm:spPr/>
      <dgm:t>
        <a:bodyPr/>
        <a:lstStyle/>
        <a:p>
          <a:endParaRPr lang="en-US"/>
        </a:p>
      </dgm:t>
    </dgm:pt>
    <dgm:pt modelId="{228A3E8C-F864-FC4E-98CE-ACF20C1AE634}" type="sibTrans" cxnId="{D1326ACE-8651-A741-A3F3-826AE16ED707}">
      <dgm:prSet/>
      <dgm:spPr/>
      <dgm:t>
        <a:bodyPr/>
        <a:lstStyle/>
        <a:p>
          <a:endParaRPr lang="en-US"/>
        </a:p>
      </dgm:t>
    </dgm:pt>
    <dgm:pt modelId="{033EB1E9-DA70-7841-98F4-B20D314B799B}">
      <dgm:prSet/>
      <dgm:spPr/>
      <dgm:t>
        <a:bodyPr/>
        <a:lstStyle/>
        <a:p>
          <a:r>
            <a:rPr lang="en-US" dirty="0"/>
            <a:t>Dimensional Table Description</a:t>
          </a:r>
        </a:p>
      </dgm:t>
    </dgm:pt>
    <dgm:pt modelId="{07BB1882-D32D-4A4E-A79A-56B3DD5BBCAD}" type="parTrans" cxnId="{6A64FA65-C930-024B-A947-2669CAE86742}">
      <dgm:prSet/>
      <dgm:spPr/>
      <dgm:t>
        <a:bodyPr/>
        <a:lstStyle/>
        <a:p>
          <a:endParaRPr lang="en-US"/>
        </a:p>
      </dgm:t>
    </dgm:pt>
    <dgm:pt modelId="{515FC1E1-BC2E-8344-837E-1927291772D9}" type="sibTrans" cxnId="{6A64FA65-C930-024B-A947-2669CAE86742}">
      <dgm:prSet/>
      <dgm:spPr/>
      <dgm:t>
        <a:bodyPr/>
        <a:lstStyle/>
        <a:p>
          <a:endParaRPr lang="en-US"/>
        </a:p>
      </dgm:t>
    </dgm:pt>
    <dgm:pt modelId="{7FE77810-EF95-CE4E-8A85-6C5EC6FB7C20}">
      <dgm:prSet/>
      <dgm:spPr/>
      <dgm:t>
        <a:bodyPr/>
        <a:lstStyle/>
        <a:p>
          <a:r>
            <a:rPr lang="en-US" dirty="0"/>
            <a:t>Slicing and Dicing</a:t>
          </a:r>
        </a:p>
      </dgm:t>
    </dgm:pt>
    <dgm:pt modelId="{C235FA1E-8830-8744-B8F6-57030C6941FE}" type="parTrans" cxnId="{D3591C82-E05E-F443-8931-D3EB76FA6A99}">
      <dgm:prSet/>
      <dgm:spPr/>
      <dgm:t>
        <a:bodyPr/>
        <a:lstStyle/>
        <a:p>
          <a:endParaRPr lang="en-US"/>
        </a:p>
      </dgm:t>
    </dgm:pt>
    <dgm:pt modelId="{EDA9D2CF-B334-734B-80AB-9806CA88B0CF}" type="sibTrans" cxnId="{D3591C82-E05E-F443-8931-D3EB76FA6A99}">
      <dgm:prSet/>
      <dgm:spPr/>
      <dgm:t>
        <a:bodyPr/>
        <a:lstStyle/>
        <a:p>
          <a:endParaRPr lang="en-US"/>
        </a:p>
      </dgm:t>
    </dgm:pt>
    <dgm:pt modelId="{2D2F801F-60FD-4041-AE81-D836FD7DA317}" type="pres">
      <dgm:prSet presAssocID="{10652950-148A-4750-BEAC-45B7EA829425}" presName="vert0" presStyleCnt="0">
        <dgm:presLayoutVars>
          <dgm:dir/>
          <dgm:animOne val="branch"/>
          <dgm:animLvl val="lvl"/>
        </dgm:presLayoutVars>
      </dgm:prSet>
      <dgm:spPr/>
    </dgm:pt>
    <dgm:pt modelId="{0BBA7CF5-9D4D-6749-90B5-8FD040548AAB}" type="pres">
      <dgm:prSet presAssocID="{7E541249-33EF-4FFF-AE59-2956D60D47DF}" presName="thickLine" presStyleLbl="alignNode1" presStyleIdx="0" presStyleCnt="19"/>
      <dgm:spPr/>
    </dgm:pt>
    <dgm:pt modelId="{B27CD809-EF2A-5B45-97CF-A740D86CACBE}" type="pres">
      <dgm:prSet presAssocID="{7E541249-33EF-4FFF-AE59-2956D60D47DF}" presName="horz1" presStyleCnt="0"/>
      <dgm:spPr/>
    </dgm:pt>
    <dgm:pt modelId="{28018047-50E4-E445-80AB-F7120343B028}" type="pres">
      <dgm:prSet presAssocID="{7E541249-33EF-4FFF-AE59-2956D60D47DF}" presName="tx1" presStyleLbl="revTx" presStyleIdx="0" presStyleCnt="19"/>
      <dgm:spPr/>
    </dgm:pt>
    <dgm:pt modelId="{BB159673-5AD1-4741-90BC-14358FFF65E0}" type="pres">
      <dgm:prSet presAssocID="{7E541249-33EF-4FFF-AE59-2956D60D47DF}" presName="vert1" presStyleCnt="0"/>
      <dgm:spPr/>
    </dgm:pt>
    <dgm:pt modelId="{BC8E5F0D-3A6E-DF45-B0B9-3F44B025A523}" type="pres">
      <dgm:prSet presAssocID="{ED45AA8D-70A1-49C9-8D19-179C4FF36AAF}" presName="thickLine" presStyleLbl="alignNode1" presStyleIdx="1" presStyleCnt="19"/>
      <dgm:spPr/>
    </dgm:pt>
    <dgm:pt modelId="{E85E2482-4956-2E43-8426-2599FBB45042}" type="pres">
      <dgm:prSet presAssocID="{ED45AA8D-70A1-49C9-8D19-179C4FF36AAF}" presName="horz1" presStyleCnt="0"/>
      <dgm:spPr/>
    </dgm:pt>
    <dgm:pt modelId="{D3AB01D3-1C77-BC41-BB47-F41A5179C207}" type="pres">
      <dgm:prSet presAssocID="{ED45AA8D-70A1-49C9-8D19-179C4FF36AAF}" presName="tx1" presStyleLbl="revTx" presStyleIdx="1" presStyleCnt="19"/>
      <dgm:spPr/>
    </dgm:pt>
    <dgm:pt modelId="{2F9A4A9D-2FC1-EC48-A139-33291D113F42}" type="pres">
      <dgm:prSet presAssocID="{ED45AA8D-70A1-49C9-8D19-179C4FF36AAF}" presName="vert1" presStyleCnt="0"/>
      <dgm:spPr/>
    </dgm:pt>
    <dgm:pt modelId="{463F53A0-260E-D545-8F07-B90A085A4BFA}" type="pres">
      <dgm:prSet presAssocID="{E81D3F67-F691-44B8-BD7A-C7CE1D2A3708}" presName="thickLine" presStyleLbl="alignNode1" presStyleIdx="2" presStyleCnt="19"/>
      <dgm:spPr/>
    </dgm:pt>
    <dgm:pt modelId="{67D4F8A5-2D91-0C47-98E7-51DBC2B476DF}" type="pres">
      <dgm:prSet presAssocID="{E81D3F67-F691-44B8-BD7A-C7CE1D2A3708}" presName="horz1" presStyleCnt="0"/>
      <dgm:spPr/>
    </dgm:pt>
    <dgm:pt modelId="{2F1D35A9-3F00-A64D-ADB2-0FDC5D728488}" type="pres">
      <dgm:prSet presAssocID="{E81D3F67-F691-44B8-BD7A-C7CE1D2A3708}" presName="tx1" presStyleLbl="revTx" presStyleIdx="2" presStyleCnt="19"/>
      <dgm:spPr/>
    </dgm:pt>
    <dgm:pt modelId="{5593C1E6-DE17-E44A-8378-DDC0D3A82F48}" type="pres">
      <dgm:prSet presAssocID="{E81D3F67-F691-44B8-BD7A-C7CE1D2A3708}" presName="vert1" presStyleCnt="0"/>
      <dgm:spPr/>
    </dgm:pt>
    <dgm:pt modelId="{71233B04-A002-E64C-9A5D-3B97C5DCAE57}" type="pres">
      <dgm:prSet presAssocID="{77099E15-B226-4DE9-B1B7-98C9B5094B36}" presName="thickLine" presStyleLbl="alignNode1" presStyleIdx="3" presStyleCnt="19"/>
      <dgm:spPr/>
    </dgm:pt>
    <dgm:pt modelId="{798C3863-B645-3047-918E-44B218FA8976}" type="pres">
      <dgm:prSet presAssocID="{77099E15-B226-4DE9-B1B7-98C9B5094B36}" presName="horz1" presStyleCnt="0"/>
      <dgm:spPr/>
    </dgm:pt>
    <dgm:pt modelId="{23082B41-63C6-1A4F-8599-1E8F95161DFE}" type="pres">
      <dgm:prSet presAssocID="{77099E15-B226-4DE9-B1B7-98C9B5094B36}" presName="tx1" presStyleLbl="revTx" presStyleIdx="3" presStyleCnt="19"/>
      <dgm:spPr/>
    </dgm:pt>
    <dgm:pt modelId="{3E419BC4-DF51-2246-907E-D94487EE9737}" type="pres">
      <dgm:prSet presAssocID="{77099E15-B226-4DE9-B1B7-98C9B5094B36}" presName="vert1" presStyleCnt="0"/>
      <dgm:spPr/>
    </dgm:pt>
    <dgm:pt modelId="{A9703618-5D6B-DE44-8112-AFBFDE7A1D0A}" type="pres">
      <dgm:prSet presAssocID="{57DAFDE5-5CA3-4261-99EE-0FDE73014BCD}" presName="thickLine" presStyleLbl="alignNode1" presStyleIdx="4" presStyleCnt="19"/>
      <dgm:spPr/>
    </dgm:pt>
    <dgm:pt modelId="{2C1A582A-905A-3949-905A-9AA41222A84C}" type="pres">
      <dgm:prSet presAssocID="{57DAFDE5-5CA3-4261-99EE-0FDE73014BCD}" presName="horz1" presStyleCnt="0"/>
      <dgm:spPr/>
    </dgm:pt>
    <dgm:pt modelId="{051CC153-5DC4-E14D-8386-4CD769984BBF}" type="pres">
      <dgm:prSet presAssocID="{57DAFDE5-5CA3-4261-99EE-0FDE73014BCD}" presName="tx1" presStyleLbl="revTx" presStyleIdx="4" presStyleCnt="19"/>
      <dgm:spPr/>
    </dgm:pt>
    <dgm:pt modelId="{E0299263-40B9-BE4D-9F11-EFE5291E957A}" type="pres">
      <dgm:prSet presAssocID="{57DAFDE5-5CA3-4261-99EE-0FDE73014BCD}" presName="vert1" presStyleCnt="0"/>
      <dgm:spPr/>
    </dgm:pt>
    <dgm:pt modelId="{F90B0099-B4C3-654A-A20A-F2B2EE8E3F38}" type="pres">
      <dgm:prSet presAssocID="{FEA8A4E8-09BE-4179-9F2B-3CB8D814664A}" presName="thickLine" presStyleLbl="alignNode1" presStyleIdx="5" presStyleCnt="19"/>
      <dgm:spPr/>
    </dgm:pt>
    <dgm:pt modelId="{BBF45D6D-A4CB-F14E-BFF6-48839F97003E}" type="pres">
      <dgm:prSet presAssocID="{FEA8A4E8-09BE-4179-9F2B-3CB8D814664A}" presName="horz1" presStyleCnt="0"/>
      <dgm:spPr/>
    </dgm:pt>
    <dgm:pt modelId="{D7ECE844-3674-1F45-86E1-5E0E1609C96D}" type="pres">
      <dgm:prSet presAssocID="{FEA8A4E8-09BE-4179-9F2B-3CB8D814664A}" presName="tx1" presStyleLbl="revTx" presStyleIdx="5" presStyleCnt="19"/>
      <dgm:spPr/>
    </dgm:pt>
    <dgm:pt modelId="{F76ED639-967F-E04B-B0E7-CA2D17CBC729}" type="pres">
      <dgm:prSet presAssocID="{FEA8A4E8-09BE-4179-9F2B-3CB8D814664A}" presName="vert1" presStyleCnt="0"/>
      <dgm:spPr/>
    </dgm:pt>
    <dgm:pt modelId="{584ADD9B-0144-3B44-974F-A5420CBB1BFC}" type="pres">
      <dgm:prSet presAssocID="{D0E4F801-E0D2-44A3-BDF1-E0E917682816}" presName="thickLine" presStyleLbl="alignNode1" presStyleIdx="6" presStyleCnt="19"/>
      <dgm:spPr/>
    </dgm:pt>
    <dgm:pt modelId="{46CF1775-9C00-174B-AFF8-80381AEB2CA8}" type="pres">
      <dgm:prSet presAssocID="{D0E4F801-E0D2-44A3-BDF1-E0E917682816}" presName="horz1" presStyleCnt="0"/>
      <dgm:spPr/>
    </dgm:pt>
    <dgm:pt modelId="{8596C1F3-B9B4-A44F-97B9-1BCEB313387A}" type="pres">
      <dgm:prSet presAssocID="{D0E4F801-E0D2-44A3-BDF1-E0E917682816}" presName="tx1" presStyleLbl="revTx" presStyleIdx="6" presStyleCnt="19"/>
      <dgm:spPr/>
    </dgm:pt>
    <dgm:pt modelId="{AA2412F5-4053-A641-9325-D850B7656565}" type="pres">
      <dgm:prSet presAssocID="{D0E4F801-E0D2-44A3-BDF1-E0E917682816}" presName="vert1" presStyleCnt="0"/>
      <dgm:spPr/>
    </dgm:pt>
    <dgm:pt modelId="{0FD93B9D-4755-C84B-B396-00F81111F00B}" type="pres">
      <dgm:prSet presAssocID="{94EA8DB5-FBAC-496B-9FF5-2A248C2AC69F}" presName="thickLine" presStyleLbl="alignNode1" presStyleIdx="7" presStyleCnt="19"/>
      <dgm:spPr/>
    </dgm:pt>
    <dgm:pt modelId="{13AD1812-D9FC-C445-8613-EF42FA3A7072}" type="pres">
      <dgm:prSet presAssocID="{94EA8DB5-FBAC-496B-9FF5-2A248C2AC69F}" presName="horz1" presStyleCnt="0"/>
      <dgm:spPr/>
    </dgm:pt>
    <dgm:pt modelId="{D54176FB-055B-E741-957A-2ECCBFB1F454}" type="pres">
      <dgm:prSet presAssocID="{94EA8DB5-FBAC-496B-9FF5-2A248C2AC69F}" presName="tx1" presStyleLbl="revTx" presStyleIdx="7" presStyleCnt="19"/>
      <dgm:spPr/>
    </dgm:pt>
    <dgm:pt modelId="{F98B796B-BC03-E748-9768-B0F8D88B1CF2}" type="pres">
      <dgm:prSet presAssocID="{94EA8DB5-FBAC-496B-9FF5-2A248C2AC69F}" presName="vert1" presStyleCnt="0"/>
      <dgm:spPr/>
    </dgm:pt>
    <dgm:pt modelId="{A368D69D-2FC2-FA4F-9127-FC078BAC7A2E}" type="pres">
      <dgm:prSet presAssocID="{F8740D82-64A7-C94E-81FD-DF085C2512F6}" presName="thickLine" presStyleLbl="alignNode1" presStyleIdx="8" presStyleCnt="19"/>
      <dgm:spPr/>
    </dgm:pt>
    <dgm:pt modelId="{E3734C97-9FB8-4646-8EF6-439934D36ADF}" type="pres">
      <dgm:prSet presAssocID="{F8740D82-64A7-C94E-81FD-DF085C2512F6}" presName="horz1" presStyleCnt="0"/>
      <dgm:spPr/>
    </dgm:pt>
    <dgm:pt modelId="{93B4C23D-A736-5946-940A-211D28291ACC}" type="pres">
      <dgm:prSet presAssocID="{F8740D82-64A7-C94E-81FD-DF085C2512F6}" presName="tx1" presStyleLbl="revTx" presStyleIdx="8" presStyleCnt="19"/>
      <dgm:spPr/>
    </dgm:pt>
    <dgm:pt modelId="{9D0BB91D-46D6-0644-B0AA-F73140A8AF68}" type="pres">
      <dgm:prSet presAssocID="{F8740D82-64A7-C94E-81FD-DF085C2512F6}" presName="vert1" presStyleCnt="0"/>
      <dgm:spPr/>
    </dgm:pt>
    <dgm:pt modelId="{F986A875-980D-4C49-B824-D4D83A557820}" type="pres">
      <dgm:prSet presAssocID="{627907BF-AF3F-4F3F-87B5-18E26CDB8BF7}" presName="thickLine" presStyleLbl="alignNode1" presStyleIdx="9" presStyleCnt="19"/>
      <dgm:spPr/>
    </dgm:pt>
    <dgm:pt modelId="{5B4191DA-8F7D-E14B-B2C7-C617C419E80F}" type="pres">
      <dgm:prSet presAssocID="{627907BF-AF3F-4F3F-87B5-18E26CDB8BF7}" presName="horz1" presStyleCnt="0"/>
      <dgm:spPr/>
    </dgm:pt>
    <dgm:pt modelId="{426DA3CC-3724-914E-A290-5F8B988DFF29}" type="pres">
      <dgm:prSet presAssocID="{627907BF-AF3F-4F3F-87B5-18E26CDB8BF7}" presName="tx1" presStyleLbl="revTx" presStyleIdx="9" presStyleCnt="19"/>
      <dgm:spPr/>
    </dgm:pt>
    <dgm:pt modelId="{E1786814-936D-7443-B610-69BB07E221D0}" type="pres">
      <dgm:prSet presAssocID="{627907BF-AF3F-4F3F-87B5-18E26CDB8BF7}" presName="vert1" presStyleCnt="0"/>
      <dgm:spPr/>
    </dgm:pt>
    <dgm:pt modelId="{6B3C8900-6030-E34F-A78A-D69BC17311E2}" type="pres">
      <dgm:prSet presAssocID="{ACBB5815-618E-4D25-B301-ABB52428D703}" presName="thickLine" presStyleLbl="alignNode1" presStyleIdx="10" presStyleCnt="19"/>
      <dgm:spPr/>
    </dgm:pt>
    <dgm:pt modelId="{09BF53AA-0AC0-3042-AF9B-D5F975614E65}" type="pres">
      <dgm:prSet presAssocID="{ACBB5815-618E-4D25-B301-ABB52428D703}" presName="horz1" presStyleCnt="0"/>
      <dgm:spPr/>
    </dgm:pt>
    <dgm:pt modelId="{9EA761A3-CCCC-1240-BB24-A656EE8A76EB}" type="pres">
      <dgm:prSet presAssocID="{ACBB5815-618E-4D25-B301-ABB52428D703}" presName="tx1" presStyleLbl="revTx" presStyleIdx="10" presStyleCnt="19"/>
      <dgm:spPr/>
    </dgm:pt>
    <dgm:pt modelId="{5B38A368-CCBF-5044-8408-E881DFDF15A3}" type="pres">
      <dgm:prSet presAssocID="{ACBB5815-618E-4D25-B301-ABB52428D703}" presName="vert1" presStyleCnt="0"/>
      <dgm:spPr/>
    </dgm:pt>
    <dgm:pt modelId="{2E2B5F96-EC17-8648-AB03-4C89334E39EA}" type="pres">
      <dgm:prSet presAssocID="{921C3A10-604C-4C9C-90A1-4150B44CB7EB}" presName="thickLine" presStyleLbl="alignNode1" presStyleIdx="11" presStyleCnt="19"/>
      <dgm:spPr/>
    </dgm:pt>
    <dgm:pt modelId="{4FDA5ABD-8C56-A442-8CA6-1A1B20020297}" type="pres">
      <dgm:prSet presAssocID="{921C3A10-604C-4C9C-90A1-4150B44CB7EB}" presName="horz1" presStyleCnt="0"/>
      <dgm:spPr/>
    </dgm:pt>
    <dgm:pt modelId="{59D1F47E-6682-F341-BF58-E19262E2FA55}" type="pres">
      <dgm:prSet presAssocID="{921C3A10-604C-4C9C-90A1-4150B44CB7EB}" presName="tx1" presStyleLbl="revTx" presStyleIdx="11" presStyleCnt="19"/>
      <dgm:spPr/>
    </dgm:pt>
    <dgm:pt modelId="{7FE2F8C1-04E3-5C4B-ABAB-68B6E3B5D2E2}" type="pres">
      <dgm:prSet presAssocID="{921C3A10-604C-4C9C-90A1-4150B44CB7EB}" presName="vert1" presStyleCnt="0"/>
      <dgm:spPr/>
    </dgm:pt>
    <dgm:pt modelId="{BD301A06-B2FF-F64D-8C10-8EC96AD0B748}" type="pres">
      <dgm:prSet presAssocID="{521BC417-82EB-4C4E-866D-2D70B6B08958}" presName="thickLine" presStyleLbl="alignNode1" presStyleIdx="12" presStyleCnt="19"/>
      <dgm:spPr/>
    </dgm:pt>
    <dgm:pt modelId="{DB0A8AA1-98CA-3D45-893C-FD5C8309DFA1}" type="pres">
      <dgm:prSet presAssocID="{521BC417-82EB-4C4E-866D-2D70B6B08958}" presName="horz1" presStyleCnt="0"/>
      <dgm:spPr/>
    </dgm:pt>
    <dgm:pt modelId="{944BE857-37A1-F74B-BA01-E1CDE0A1C827}" type="pres">
      <dgm:prSet presAssocID="{521BC417-82EB-4C4E-866D-2D70B6B08958}" presName="tx1" presStyleLbl="revTx" presStyleIdx="12" presStyleCnt="19"/>
      <dgm:spPr/>
    </dgm:pt>
    <dgm:pt modelId="{B0AD1722-FCE4-FB42-90DE-C724B9AEFB07}" type="pres">
      <dgm:prSet presAssocID="{521BC417-82EB-4C4E-866D-2D70B6B08958}" presName="vert1" presStyleCnt="0"/>
      <dgm:spPr/>
    </dgm:pt>
    <dgm:pt modelId="{4D733C4D-7BE3-4D43-B252-682375744EE1}" type="pres">
      <dgm:prSet presAssocID="{033EB1E9-DA70-7841-98F4-B20D314B799B}" presName="thickLine" presStyleLbl="alignNode1" presStyleIdx="13" presStyleCnt="19"/>
      <dgm:spPr/>
    </dgm:pt>
    <dgm:pt modelId="{92ACFF5A-DE6A-A642-8C33-658A579D7610}" type="pres">
      <dgm:prSet presAssocID="{033EB1E9-DA70-7841-98F4-B20D314B799B}" presName="horz1" presStyleCnt="0"/>
      <dgm:spPr/>
    </dgm:pt>
    <dgm:pt modelId="{9D57F177-8A56-BA42-90F3-D4932CA2FCE2}" type="pres">
      <dgm:prSet presAssocID="{033EB1E9-DA70-7841-98F4-B20D314B799B}" presName="tx1" presStyleLbl="revTx" presStyleIdx="13" presStyleCnt="19"/>
      <dgm:spPr/>
    </dgm:pt>
    <dgm:pt modelId="{A7EC4FBD-AC9D-6E41-9AD1-3801E83C375A}" type="pres">
      <dgm:prSet presAssocID="{033EB1E9-DA70-7841-98F4-B20D314B799B}" presName="vert1" presStyleCnt="0"/>
      <dgm:spPr/>
    </dgm:pt>
    <dgm:pt modelId="{6E6236D7-1445-C747-BB1B-3EF3DB6F5705}" type="pres">
      <dgm:prSet presAssocID="{4253F9A5-5C4E-4CEE-9B46-5855A3E31D38}" presName="thickLine" presStyleLbl="alignNode1" presStyleIdx="14" presStyleCnt="19"/>
      <dgm:spPr/>
    </dgm:pt>
    <dgm:pt modelId="{033B2E42-F212-D84C-8FA9-BA445855A1EA}" type="pres">
      <dgm:prSet presAssocID="{4253F9A5-5C4E-4CEE-9B46-5855A3E31D38}" presName="horz1" presStyleCnt="0"/>
      <dgm:spPr/>
    </dgm:pt>
    <dgm:pt modelId="{8373CCED-74EE-F845-BF00-8C189E47601A}" type="pres">
      <dgm:prSet presAssocID="{4253F9A5-5C4E-4CEE-9B46-5855A3E31D38}" presName="tx1" presStyleLbl="revTx" presStyleIdx="14" presStyleCnt="19"/>
      <dgm:spPr/>
    </dgm:pt>
    <dgm:pt modelId="{FD93A98C-6127-B849-BF42-C77C543219C9}" type="pres">
      <dgm:prSet presAssocID="{4253F9A5-5C4E-4CEE-9B46-5855A3E31D38}" presName="vert1" presStyleCnt="0"/>
      <dgm:spPr/>
    </dgm:pt>
    <dgm:pt modelId="{F824BA58-00D2-FC41-AA46-E8088B008DDA}" type="pres">
      <dgm:prSet presAssocID="{7FE77810-EF95-CE4E-8A85-6C5EC6FB7C20}" presName="thickLine" presStyleLbl="alignNode1" presStyleIdx="15" presStyleCnt="19"/>
      <dgm:spPr/>
    </dgm:pt>
    <dgm:pt modelId="{9ED1C21D-EEFA-FD42-99CE-616C6A5DB57A}" type="pres">
      <dgm:prSet presAssocID="{7FE77810-EF95-CE4E-8A85-6C5EC6FB7C20}" presName="horz1" presStyleCnt="0"/>
      <dgm:spPr/>
    </dgm:pt>
    <dgm:pt modelId="{90AED539-B19A-D844-A4BE-DC5560E483AA}" type="pres">
      <dgm:prSet presAssocID="{7FE77810-EF95-CE4E-8A85-6C5EC6FB7C20}" presName="tx1" presStyleLbl="revTx" presStyleIdx="15" presStyleCnt="19"/>
      <dgm:spPr/>
    </dgm:pt>
    <dgm:pt modelId="{FD821619-4915-3D44-AD2A-249746CADCA5}" type="pres">
      <dgm:prSet presAssocID="{7FE77810-EF95-CE4E-8A85-6C5EC6FB7C20}" presName="vert1" presStyleCnt="0"/>
      <dgm:spPr/>
    </dgm:pt>
    <dgm:pt modelId="{D1BC9CE9-ECD2-4D46-9918-07E747046888}" type="pres">
      <dgm:prSet presAssocID="{F2E47270-1F0F-4CCD-8A4E-8658ABA03350}" presName="thickLine" presStyleLbl="alignNode1" presStyleIdx="16" presStyleCnt="19"/>
      <dgm:spPr/>
    </dgm:pt>
    <dgm:pt modelId="{C901CE8F-0DDE-F447-8F50-E35214A88316}" type="pres">
      <dgm:prSet presAssocID="{F2E47270-1F0F-4CCD-8A4E-8658ABA03350}" presName="horz1" presStyleCnt="0"/>
      <dgm:spPr/>
    </dgm:pt>
    <dgm:pt modelId="{BD4C37B6-6CF0-E747-9D90-652BC23552B6}" type="pres">
      <dgm:prSet presAssocID="{F2E47270-1F0F-4CCD-8A4E-8658ABA03350}" presName="tx1" presStyleLbl="revTx" presStyleIdx="16" presStyleCnt="19"/>
      <dgm:spPr/>
    </dgm:pt>
    <dgm:pt modelId="{71EAAA21-6520-8A4B-9EF0-4CBDA985B848}" type="pres">
      <dgm:prSet presAssocID="{F2E47270-1F0F-4CCD-8A4E-8658ABA03350}" presName="vert1" presStyleCnt="0"/>
      <dgm:spPr/>
    </dgm:pt>
    <dgm:pt modelId="{1081CBC4-814F-184C-9448-2504FE35DAC0}" type="pres">
      <dgm:prSet presAssocID="{A9EF2265-4D39-4337-A39D-E016D3255228}" presName="thickLine" presStyleLbl="alignNode1" presStyleIdx="17" presStyleCnt="19"/>
      <dgm:spPr/>
    </dgm:pt>
    <dgm:pt modelId="{FF9CC774-9B7A-E04B-9236-DA9E80F221DE}" type="pres">
      <dgm:prSet presAssocID="{A9EF2265-4D39-4337-A39D-E016D3255228}" presName="horz1" presStyleCnt="0"/>
      <dgm:spPr/>
    </dgm:pt>
    <dgm:pt modelId="{5579C935-318A-B840-B5E3-EC0CA134D299}" type="pres">
      <dgm:prSet presAssocID="{A9EF2265-4D39-4337-A39D-E016D3255228}" presName="tx1" presStyleLbl="revTx" presStyleIdx="17" presStyleCnt="19"/>
      <dgm:spPr/>
    </dgm:pt>
    <dgm:pt modelId="{8A4FD8B3-2F99-E041-A0DB-4E708B9E6AE2}" type="pres">
      <dgm:prSet presAssocID="{A9EF2265-4D39-4337-A39D-E016D3255228}" presName="vert1" presStyleCnt="0"/>
      <dgm:spPr/>
    </dgm:pt>
    <dgm:pt modelId="{49819CD6-3F5C-0A45-B346-420367E7730E}" type="pres">
      <dgm:prSet presAssocID="{DAB377A2-7DEF-49FA-A3F6-F8D373D0703C}" presName="thickLine" presStyleLbl="alignNode1" presStyleIdx="18" presStyleCnt="19"/>
      <dgm:spPr/>
    </dgm:pt>
    <dgm:pt modelId="{2701980D-01A5-E640-AC75-344CC42E7C9B}" type="pres">
      <dgm:prSet presAssocID="{DAB377A2-7DEF-49FA-A3F6-F8D373D0703C}" presName="horz1" presStyleCnt="0"/>
      <dgm:spPr/>
    </dgm:pt>
    <dgm:pt modelId="{6E09D092-5599-3546-BAD4-EDAACD7F0C1F}" type="pres">
      <dgm:prSet presAssocID="{DAB377A2-7DEF-49FA-A3F6-F8D373D0703C}" presName="tx1" presStyleLbl="revTx" presStyleIdx="18" presStyleCnt="19"/>
      <dgm:spPr/>
    </dgm:pt>
    <dgm:pt modelId="{87A1049C-1AD5-7D45-87AB-AFA064776944}" type="pres">
      <dgm:prSet presAssocID="{DAB377A2-7DEF-49FA-A3F6-F8D373D0703C}" presName="vert1" presStyleCnt="0"/>
      <dgm:spPr/>
    </dgm:pt>
  </dgm:ptLst>
  <dgm:cxnLst>
    <dgm:cxn modelId="{0F08B500-28F3-4378-9F2C-9FE41A8D12B3}" srcId="{10652950-148A-4750-BEAC-45B7EA829425}" destId="{ACBB5815-618E-4D25-B301-ABB52428D703}" srcOrd="10" destOrd="0" parTransId="{B9F7C42C-6AAF-4A7E-8E38-80969FE1DC60}" sibTransId="{E17F0617-B292-4852-8144-10288AD3A67D}"/>
    <dgm:cxn modelId="{CC798606-294F-D248-A66A-7C419003B569}" type="presOf" srcId="{57DAFDE5-5CA3-4261-99EE-0FDE73014BCD}" destId="{051CC153-5DC4-E14D-8386-4CD769984BBF}" srcOrd="0" destOrd="0" presId="urn:microsoft.com/office/officeart/2008/layout/LinedList"/>
    <dgm:cxn modelId="{868B2507-2EBE-49E7-81A9-7C8CF6253257}" srcId="{10652950-148A-4750-BEAC-45B7EA829425}" destId="{94EA8DB5-FBAC-496B-9FF5-2A248C2AC69F}" srcOrd="7" destOrd="0" parTransId="{AFB74EE7-E09B-4A81-87F9-DCD01E259A68}" sibTransId="{D9A2A452-FB1F-4D74-AA68-7E2463ADE398}"/>
    <dgm:cxn modelId="{5248F90B-1E7C-4643-9209-AF901EEACDC6}" type="presOf" srcId="{921C3A10-604C-4C9C-90A1-4150B44CB7EB}" destId="{59D1F47E-6682-F341-BF58-E19262E2FA55}" srcOrd="0" destOrd="0" presId="urn:microsoft.com/office/officeart/2008/layout/LinedList"/>
    <dgm:cxn modelId="{1991B21D-63DE-B240-902F-F671B0E046B8}" type="presOf" srcId="{ACBB5815-618E-4D25-B301-ABB52428D703}" destId="{9EA761A3-CCCC-1240-BB24-A656EE8A76EB}" srcOrd="0" destOrd="0" presId="urn:microsoft.com/office/officeart/2008/layout/LinedList"/>
    <dgm:cxn modelId="{2C7EC71E-6889-4264-BFC0-CDE91B824AE0}" srcId="{10652950-148A-4750-BEAC-45B7EA829425}" destId="{921C3A10-604C-4C9C-90A1-4150B44CB7EB}" srcOrd="11" destOrd="0" parTransId="{DDDDA99E-AF2B-4B52-AEB2-4ABC2BD9F4F5}" sibTransId="{598D0592-6A67-482A-99A1-9BF798DCB329}"/>
    <dgm:cxn modelId="{0726A821-C501-384F-A0F3-DC5372849AB2}" type="presOf" srcId="{7E541249-33EF-4FFF-AE59-2956D60D47DF}" destId="{28018047-50E4-E445-80AB-F7120343B028}" srcOrd="0" destOrd="0" presId="urn:microsoft.com/office/officeart/2008/layout/LinedList"/>
    <dgm:cxn modelId="{DE38E922-B0A0-4EB1-B7AE-473EEA07B5E4}" srcId="{10652950-148A-4750-BEAC-45B7EA829425}" destId="{77099E15-B226-4DE9-B1B7-98C9B5094B36}" srcOrd="3" destOrd="0" parTransId="{6354A71D-FFB7-417D-96CD-E571679F8CD5}" sibTransId="{73AC4D55-E300-47B2-B1C6-18F6D55D396F}"/>
    <dgm:cxn modelId="{AB6C3A26-844D-450C-BCE9-CB03C7975442}" srcId="{10652950-148A-4750-BEAC-45B7EA829425}" destId="{DAB377A2-7DEF-49FA-A3F6-F8D373D0703C}" srcOrd="18" destOrd="0" parTransId="{9A011679-CF21-4AC7-8318-46BFB4251A74}" sibTransId="{527091DA-9BD0-44D0-B901-5D0052FF9237}"/>
    <dgm:cxn modelId="{DF564E26-6ED3-4C76-8F05-DFC54D93EF96}" srcId="{10652950-148A-4750-BEAC-45B7EA829425}" destId="{627907BF-AF3F-4F3F-87B5-18E26CDB8BF7}" srcOrd="9" destOrd="0" parTransId="{4A74A827-C63F-4D03-8213-2F08B214326C}" sibTransId="{7F25AF0C-0A74-4243-B60F-242162EB40DA}"/>
    <dgm:cxn modelId="{467CFA2A-39B5-9C47-844E-F3203E6D6286}" type="presOf" srcId="{4253F9A5-5C4E-4CEE-9B46-5855A3E31D38}" destId="{8373CCED-74EE-F845-BF00-8C189E47601A}" srcOrd="0" destOrd="0" presId="urn:microsoft.com/office/officeart/2008/layout/LinedList"/>
    <dgm:cxn modelId="{583B8637-C07C-F946-A5B3-5F002E9E7D14}" type="presOf" srcId="{7FE77810-EF95-CE4E-8A85-6C5EC6FB7C20}" destId="{90AED539-B19A-D844-A4BE-DC5560E483AA}" srcOrd="0" destOrd="0" presId="urn:microsoft.com/office/officeart/2008/layout/LinedList"/>
    <dgm:cxn modelId="{74585D3A-B354-AF47-9BD5-C69C212AF68D}" type="presOf" srcId="{627907BF-AF3F-4F3F-87B5-18E26CDB8BF7}" destId="{426DA3CC-3724-914E-A290-5F8B988DFF29}" srcOrd="0" destOrd="0" presId="urn:microsoft.com/office/officeart/2008/layout/LinedList"/>
    <dgm:cxn modelId="{2C6D003C-5F56-4AE5-B4FB-7FCE0FFF2E70}" srcId="{10652950-148A-4750-BEAC-45B7EA829425}" destId="{FEA8A4E8-09BE-4179-9F2B-3CB8D814664A}" srcOrd="5" destOrd="0" parTransId="{73B0CE95-2494-47CC-93D9-34528D063DCF}" sibTransId="{ABBE3523-3EB5-4478-95A2-CE9070E37C12}"/>
    <dgm:cxn modelId="{9843EE5F-8A23-884E-849B-30EC80CA8096}" type="presOf" srcId="{DAB377A2-7DEF-49FA-A3F6-F8D373D0703C}" destId="{6E09D092-5599-3546-BAD4-EDAACD7F0C1F}" srcOrd="0" destOrd="0" presId="urn:microsoft.com/office/officeart/2008/layout/LinedList"/>
    <dgm:cxn modelId="{6A64FA65-C930-024B-A947-2669CAE86742}" srcId="{10652950-148A-4750-BEAC-45B7EA829425}" destId="{033EB1E9-DA70-7841-98F4-B20D314B799B}" srcOrd="13" destOrd="0" parTransId="{07BB1882-D32D-4A4E-A79A-56B3DD5BBCAD}" sibTransId="{515FC1E1-BC2E-8344-837E-1927291772D9}"/>
    <dgm:cxn modelId="{CD200466-563C-4935-A47E-D36A9189622C}" srcId="{10652950-148A-4750-BEAC-45B7EA829425}" destId="{E81D3F67-F691-44B8-BD7A-C7CE1D2A3708}" srcOrd="2" destOrd="0" parTransId="{BD4E86C1-73F3-4F83-B32E-6CCCE15BDC60}" sibTransId="{04FD68BA-6CB8-453B-81AB-84EA94152186}"/>
    <dgm:cxn modelId="{CFA5036A-45C7-B94D-9055-C85AF3D3466B}" type="presOf" srcId="{F8740D82-64A7-C94E-81FD-DF085C2512F6}" destId="{93B4C23D-A736-5946-940A-211D28291ACC}" srcOrd="0" destOrd="0" presId="urn:microsoft.com/office/officeart/2008/layout/LinedList"/>
    <dgm:cxn modelId="{7E7B5354-C5C1-4572-8CBD-F4F26D5E7B97}" srcId="{10652950-148A-4750-BEAC-45B7EA829425}" destId="{ED45AA8D-70A1-49C9-8D19-179C4FF36AAF}" srcOrd="1" destOrd="0" parTransId="{20742287-090D-4A20-A7AD-ECBFEA746EB1}" sibTransId="{818B0BB9-9689-47FE-8944-4DA28197B5CC}"/>
    <dgm:cxn modelId="{FD126377-39DF-4BBD-843E-00F08BD53006}" srcId="{10652950-148A-4750-BEAC-45B7EA829425}" destId="{7E541249-33EF-4FFF-AE59-2956D60D47DF}" srcOrd="0" destOrd="0" parTransId="{2A1BD9D0-B3F0-4B5F-BFB2-FEF9009BFFE0}" sibTransId="{D8A90284-69C4-41EE-B562-4EE784B807B0}"/>
    <dgm:cxn modelId="{D3591C82-E05E-F443-8931-D3EB76FA6A99}" srcId="{10652950-148A-4750-BEAC-45B7EA829425}" destId="{7FE77810-EF95-CE4E-8A85-6C5EC6FB7C20}" srcOrd="15" destOrd="0" parTransId="{C235FA1E-8830-8744-B8F6-57030C6941FE}" sibTransId="{EDA9D2CF-B334-734B-80AB-9806CA88B0CF}"/>
    <dgm:cxn modelId="{E122E086-711B-D84F-B3EA-566422C24366}" type="presOf" srcId="{521BC417-82EB-4C4E-866D-2D70B6B08958}" destId="{944BE857-37A1-F74B-BA01-E1CDE0A1C827}" srcOrd="0" destOrd="0" presId="urn:microsoft.com/office/officeart/2008/layout/LinedList"/>
    <dgm:cxn modelId="{1ACB848B-65CF-7F4C-AD9B-D42526E46FB0}" type="presOf" srcId="{77099E15-B226-4DE9-B1B7-98C9B5094B36}" destId="{23082B41-63C6-1A4F-8599-1E8F95161DFE}" srcOrd="0" destOrd="0" presId="urn:microsoft.com/office/officeart/2008/layout/LinedList"/>
    <dgm:cxn modelId="{75C0598E-47FE-534A-AC53-E2920FDD0C1F}" type="presOf" srcId="{033EB1E9-DA70-7841-98F4-B20D314B799B}" destId="{9D57F177-8A56-BA42-90F3-D4932CA2FCE2}" srcOrd="0" destOrd="0" presId="urn:microsoft.com/office/officeart/2008/layout/LinedList"/>
    <dgm:cxn modelId="{894A6B94-05AD-074F-BAF0-7A0D11C30A55}" type="presOf" srcId="{F2E47270-1F0F-4CCD-8A4E-8658ABA03350}" destId="{BD4C37B6-6CF0-E747-9D90-652BC23552B6}" srcOrd="0" destOrd="0" presId="urn:microsoft.com/office/officeart/2008/layout/LinedList"/>
    <dgm:cxn modelId="{E05B30A0-6206-4028-889C-B8F3011271B8}" srcId="{10652950-148A-4750-BEAC-45B7EA829425}" destId="{57DAFDE5-5CA3-4261-99EE-0FDE73014BCD}" srcOrd="4" destOrd="0" parTransId="{35D92F3E-0E45-4185-89DA-B41CEF53E935}" sibTransId="{04CA8804-4C23-4D24-AB34-6B4A9D7C1974}"/>
    <dgm:cxn modelId="{6605B7A1-88D5-B549-9331-325371AF6BC1}" type="presOf" srcId="{A9EF2265-4D39-4337-A39D-E016D3255228}" destId="{5579C935-318A-B840-B5E3-EC0CA134D299}" srcOrd="0" destOrd="0" presId="urn:microsoft.com/office/officeart/2008/layout/LinedList"/>
    <dgm:cxn modelId="{17E0E0B1-DA48-4A9F-A528-FA6C0BC7C3B7}" srcId="{10652950-148A-4750-BEAC-45B7EA829425}" destId="{F2E47270-1F0F-4CCD-8A4E-8658ABA03350}" srcOrd="16" destOrd="0" parTransId="{ED9A26C4-11EB-4F58-AB1E-CF38C0D7C8AE}" sibTransId="{7E64C6F1-34F2-46F6-BB40-8E2735EF94C4}"/>
    <dgm:cxn modelId="{13EB01C0-7A0F-A843-9B47-85DF6BBF7233}" type="presOf" srcId="{94EA8DB5-FBAC-496B-9FF5-2A248C2AC69F}" destId="{D54176FB-055B-E741-957A-2ECCBFB1F454}" srcOrd="0" destOrd="0" presId="urn:microsoft.com/office/officeart/2008/layout/LinedList"/>
    <dgm:cxn modelId="{4B9E38C2-77E8-6C41-B96E-A568BA272417}" type="presOf" srcId="{D0E4F801-E0D2-44A3-BDF1-E0E917682816}" destId="{8596C1F3-B9B4-A44F-97B9-1BCEB313387A}" srcOrd="0" destOrd="0" presId="urn:microsoft.com/office/officeart/2008/layout/LinedList"/>
    <dgm:cxn modelId="{F4B95EC7-87C7-DA45-8FDE-1D03D0E8E175}" type="presOf" srcId="{E81D3F67-F691-44B8-BD7A-C7CE1D2A3708}" destId="{2F1D35A9-3F00-A64D-ADB2-0FDC5D728488}" srcOrd="0" destOrd="0" presId="urn:microsoft.com/office/officeart/2008/layout/LinedList"/>
    <dgm:cxn modelId="{ECE990C7-7B61-4049-806A-61EABD496644}" srcId="{10652950-148A-4750-BEAC-45B7EA829425}" destId="{521BC417-82EB-4C4E-866D-2D70B6B08958}" srcOrd="12" destOrd="0" parTransId="{30F99B58-8E2E-44B6-8A8C-53B51B9FC2C9}" sibTransId="{140F147C-4C58-4704-8AC5-680D948ABBF5}"/>
    <dgm:cxn modelId="{FB59E7C7-185A-5044-BBF8-056537713E5B}" type="presOf" srcId="{ED45AA8D-70A1-49C9-8D19-179C4FF36AAF}" destId="{D3AB01D3-1C77-BC41-BB47-F41A5179C207}" srcOrd="0" destOrd="0" presId="urn:microsoft.com/office/officeart/2008/layout/LinedList"/>
    <dgm:cxn modelId="{D1326ACE-8651-A741-A3F3-826AE16ED707}" srcId="{10652950-148A-4750-BEAC-45B7EA829425}" destId="{F8740D82-64A7-C94E-81FD-DF085C2512F6}" srcOrd="8" destOrd="0" parTransId="{9DF3D6D5-03EC-D541-98A3-21825E08FBA2}" sibTransId="{228A3E8C-F864-FC4E-98CE-ACF20C1AE634}"/>
    <dgm:cxn modelId="{59A24BD1-4FB2-48A3-86FB-E632D78ED422}" srcId="{10652950-148A-4750-BEAC-45B7EA829425}" destId="{D0E4F801-E0D2-44A3-BDF1-E0E917682816}" srcOrd="6" destOrd="0" parTransId="{3879AB8D-5AAC-4D0F-9DA5-9E15383103F6}" sibTransId="{5C7D3532-24FF-4580-B04E-D18A3CAC5E9E}"/>
    <dgm:cxn modelId="{AA9965EB-0EED-43AB-BB70-81D8B1F7474B}" srcId="{10652950-148A-4750-BEAC-45B7EA829425}" destId="{4253F9A5-5C4E-4CEE-9B46-5855A3E31D38}" srcOrd="14" destOrd="0" parTransId="{076101BF-3B8D-4A06-9574-A427A4FE8A61}" sibTransId="{9F22ADDF-20AC-43C6-9493-25B07B17E556}"/>
    <dgm:cxn modelId="{7B550CF5-76D3-AC4F-B36E-A7F82C130F7A}" type="presOf" srcId="{10652950-148A-4750-BEAC-45B7EA829425}" destId="{2D2F801F-60FD-4041-AE81-D836FD7DA317}" srcOrd="0" destOrd="0" presId="urn:microsoft.com/office/officeart/2008/layout/LinedList"/>
    <dgm:cxn modelId="{085CB3F8-CA57-E84D-9070-D6E16C5426AC}" type="presOf" srcId="{FEA8A4E8-09BE-4179-9F2B-3CB8D814664A}" destId="{D7ECE844-3674-1F45-86E1-5E0E1609C96D}" srcOrd="0" destOrd="0" presId="urn:microsoft.com/office/officeart/2008/layout/LinedList"/>
    <dgm:cxn modelId="{B066CAF9-6C8B-4822-B2E6-C575CDD2ABB4}" srcId="{10652950-148A-4750-BEAC-45B7EA829425}" destId="{A9EF2265-4D39-4337-A39D-E016D3255228}" srcOrd="17" destOrd="0" parTransId="{D9C54AAF-1085-46E2-87AD-E58931C76D37}" sibTransId="{756AB2A3-EB78-443B-B90F-B5BB7EE01182}"/>
    <dgm:cxn modelId="{03DF499E-8833-9845-BB8D-12BA5DA6BA9C}" type="presParOf" srcId="{2D2F801F-60FD-4041-AE81-D836FD7DA317}" destId="{0BBA7CF5-9D4D-6749-90B5-8FD040548AAB}" srcOrd="0" destOrd="0" presId="urn:microsoft.com/office/officeart/2008/layout/LinedList"/>
    <dgm:cxn modelId="{F032374C-1845-1342-AC6E-00B3272CA206}" type="presParOf" srcId="{2D2F801F-60FD-4041-AE81-D836FD7DA317}" destId="{B27CD809-EF2A-5B45-97CF-A740D86CACBE}" srcOrd="1" destOrd="0" presId="urn:microsoft.com/office/officeart/2008/layout/LinedList"/>
    <dgm:cxn modelId="{338A44F3-51CA-9948-9368-8EA38D8C6179}" type="presParOf" srcId="{B27CD809-EF2A-5B45-97CF-A740D86CACBE}" destId="{28018047-50E4-E445-80AB-F7120343B028}" srcOrd="0" destOrd="0" presId="urn:microsoft.com/office/officeart/2008/layout/LinedList"/>
    <dgm:cxn modelId="{E3C024EE-AD4D-0740-B432-6F3670553E8D}" type="presParOf" srcId="{B27CD809-EF2A-5B45-97CF-A740D86CACBE}" destId="{BB159673-5AD1-4741-90BC-14358FFF65E0}" srcOrd="1" destOrd="0" presId="urn:microsoft.com/office/officeart/2008/layout/LinedList"/>
    <dgm:cxn modelId="{69AC9A34-3362-9547-B5D9-002D8B63DB24}" type="presParOf" srcId="{2D2F801F-60FD-4041-AE81-D836FD7DA317}" destId="{BC8E5F0D-3A6E-DF45-B0B9-3F44B025A523}" srcOrd="2" destOrd="0" presId="urn:microsoft.com/office/officeart/2008/layout/LinedList"/>
    <dgm:cxn modelId="{6323DF33-3D29-3047-B733-4E0670A40AC7}" type="presParOf" srcId="{2D2F801F-60FD-4041-AE81-D836FD7DA317}" destId="{E85E2482-4956-2E43-8426-2599FBB45042}" srcOrd="3" destOrd="0" presId="urn:microsoft.com/office/officeart/2008/layout/LinedList"/>
    <dgm:cxn modelId="{6885C09D-F9FB-5047-B712-A87FB5D56DE1}" type="presParOf" srcId="{E85E2482-4956-2E43-8426-2599FBB45042}" destId="{D3AB01D3-1C77-BC41-BB47-F41A5179C207}" srcOrd="0" destOrd="0" presId="urn:microsoft.com/office/officeart/2008/layout/LinedList"/>
    <dgm:cxn modelId="{FA8127F0-2731-1B4E-83A1-C913EBE19586}" type="presParOf" srcId="{E85E2482-4956-2E43-8426-2599FBB45042}" destId="{2F9A4A9D-2FC1-EC48-A139-33291D113F42}" srcOrd="1" destOrd="0" presId="urn:microsoft.com/office/officeart/2008/layout/LinedList"/>
    <dgm:cxn modelId="{59DCA3FD-5AF2-0A4C-BBC0-F1F2E7845E04}" type="presParOf" srcId="{2D2F801F-60FD-4041-AE81-D836FD7DA317}" destId="{463F53A0-260E-D545-8F07-B90A085A4BFA}" srcOrd="4" destOrd="0" presId="urn:microsoft.com/office/officeart/2008/layout/LinedList"/>
    <dgm:cxn modelId="{2EBE2FE9-06DE-1446-AAC2-CFB8679926FB}" type="presParOf" srcId="{2D2F801F-60FD-4041-AE81-D836FD7DA317}" destId="{67D4F8A5-2D91-0C47-98E7-51DBC2B476DF}" srcOrd="5" destOrd="0" presId="urn:microsoft.com/office/officeart/2008/layout/LinedList"/>
    <dgm:cxn modelId="{FEADEB5E-6025-5D40-BB66-4C6A248C9717}" type="presParOf" srcId="{67D4F8A5-2D91-0C47-98E7-51DBC2B476DF}" destId="{2F1D35A9-3F00-A64D-ADB2-0FDC5D728488}" srcOrd="0" destOrd="0" presId="urn:microsoft.com/office/officeart/2008/layout/LinedList"/>
    <dgm:cxn modelId="{BCBFFD78-FCF0-0A41-8C4F-217843CA6CCA}" type="presParOf" srcId="{67D4F8A5-2D91-0C47-98E7-51DBC2B476DF}" destId="{5593C1E6-DE17-E44A-8378-DDC0D3A82F48}" srcOrd="1" destOrd="0" presId="urn:microsoft.com/office/officeart/2008/layout/LinedList"/>
    <dgm:cxn modelId="{EC1741C1-A774-694F-A9E3-9831506A1092}" type="presParOf" srcId="{2D2F801F-60FD-4041-AE81-D836FD7DA317}" destId="{71233B04-A002-E64C-9A5D-3B97C5DCAE57}" srcOrd="6" destOrd="0" presId="urn:microsoft.com/office/officeart/2008/layout/LinedList"/>
    <dgm:cxn modelId="{E810CF7F-E946-6748-BC41-891E578009A7}" type="presParOf" srcId="{2D2F801F-60FD-4041-AE81-D836FD7DA317}" destId="{798C3863-B645-3047-918E-44B218FA8976}" srcOrd="7" destOrd="0" presId="urn:microsoft.com/office/officeart/2008/layout/LinedList"/>
    <dgm:cxn modelId="{4D851A25-1179-5040-A24C-23FD788FBD46}" type="presParOf" srcId="{798C3863-B645-3047-918E-44B218FA8976}" destId="{23082B41-63C6-1A4F-8599-1E8F95161DFE}" srcOrd="0" destOrd="0" presId="urn:microsoft.com/office/officeart/2008/layout/LinedList"/>
    <dgm:cxn modelId="{5C8D652A-74F7-B64B-9182-B69DEC364001}" type="presParOf" srcId="{798C3863-B645-3047-918E-44B218FA8976}" destId="{3E419BC4-DF51-2246-907E-D94487EE9737}" srcOrd="1" destOrd="0" presId="urn:microsoft.com/office/officeart/2008/layout/LinedList"/>
    <dgm:cxn modelId="{0738B980-D777-F540-9585-83921B71DF2A}" type="presParOf" srcId="{2D2F801F-60FD-4041-AE81-D836FD7DA317}" destId="{A9703618-5D6B-DE44-8112-AFBFDE7A1D0A}" srcOrd="8" destOrd="0" presId="urn:microsoft.com/office/officeart/2008/layout/LinedList"/>
    <dgm:cxn modelId="{F3ACC6B0-3F8B-9F44-B554-4F15B471C109}" type="presParOf" srcId="{2D2F801F-60FD-4041-AE81-D836FD7DA317}" destId="{2C1A582A-905A-3949-905A-9AA41222A84C}" srcOrd="9" destOrd="0" presId="urn:microsoft.com/office/officeart/2008/layout/LinedList"/>
    <dgm:cxn modelId="{C44420FF-5559-A048-A132-53BED51144C7}" type="presParOf" srcId="{2C1A582A-905A-3949-905A-9AA41222A84C}" destId="{051CC153-5DC4-E14D-8386-4CD769984BBF}" srcOrd="0" destOrd="0" presId="urn:microsoft.com/office/officeart/2008/layout/LinedList"/>
    <dgm:cxn modelId="{F9078D5E-CBA1-B74F-848E-4966AC815817}" type="presParOf" srcId="{2C1A582A-905A-3949-905A-9AA41222A84C}" destId="{E0299263-40B9-BE4D-9F11-EFE5291E957A}" srcOrd="1" destOrd="0" presId="urn:microsoft.com/office/officeart/2008/layout/LinedList"/>
    <dgm:cxn modelId="{B7E58617-B10C-A04F-B15A-A8C04DF5A87B}" type="presParOf" srcId="{2D2F801F-60FD-4041-AE81-D836FD7DA317}" destId="{F90B0099-B4C3-654A-A20A-F2B2EE8E3F38}" srcOrd="10" destOrd="0" presId="urn:microsoft.com/office/officeart/2008/layout/LinedList"/>
    <dgm:cxn modelId="{F6051CB3-EB38-B042-97E6-DB3ADF789017}" type="presParOf" srcId="{2D2F801F-60FD-4041-AE81-D836FD7DA317}" destId="{BBF45D6D-A4CB-F14E-BFF6-48839F97003E}" srcOrd="11" destOrd="0" presId="urn:microsoft.com/office/officeart/2008/layout/LinedList"/>
    <dgm:cxn modelId="{B25BD98F-0085-C841-B697-3BAF8F3F1280}" type="presParOf" srcId="{BBF45D6D-A4CB-F14E-BFF6-48839F97003E}" destId="{D7ECE844-3674-1F45-86E1-5E0E1609C96D}" srcOrd="0" destOrd="0" presId="urn:microsoft.com/office/officeart/2008/layout/LinedList"/>
    <dgm:cxn modelId="{9E0C685D-770D-BE4B-B499-0B7068B94D5A}" type="presParOf" srcId="{BBF45D6D-A4CB-F14E-BFF6-48839F97003E}" destId="{F76ED639-967F-E04B-B0E7-CA2D17CBC729}" srcOrd="1" destOrd="0" presId="urn:microsoft.com/office/officeart/2008/layout/LinedList"/>
    <dgm:cxn modelId="{D48CD6A2-76C3-0E49-ADE8-C6158562F1E5}" type="presParOf" srcId="{2D2F801F-60FD-4041-AE81-D836FD7DA317}" destId="{584ADD9B-0144-3B44-974F-A5420CBB1BFC}" srcOrd="12" destOrd="0" presId="urn:microsoft.com/office/officeart/2008/layout/LinedList"/>
    <dgm:cxn modelId="{DAD0678B-0D90-B045-AA6F-08574265BABB}" type="presParOf" srcId="{2D2F801F-60FD-4041-AE81-D836FD7DA317}" destId="{46CF1775-9C00-174B-AFF8-80381AEB2CA8}" srcOrd="13" destOrd="0" presId="urn:microsoft.com/office/officeart/2008/layout/LinedList"/>
    <dgm:cxn modelId="{C14BB38B-BB82-B448-8635-31EEE99D0D55}" type="presParOf" srcId="{46CF1775-9C00-174B-AFF8-80381AEB2CA8}" destId="{8596C1F3-B9B4-A44F-97B9-1BCEB313387A}" srcOrd="0" destOrd="0" presId="urn:microsoft.com/office/officeart/2008/layout/LinedList"/>
    <dgm:cxn modelId="{B83D7407-AB93-AA46-9BF0-7B036F3BB088}" type="presParOf" srcId="{46CF1775-9C00-174B-AFF8-80381AEB2CA8}" destId="{AA2412F5-4053-A641-9325-D850B7656565}" srcOrd="1" destOrd="0" presId="urn:microsoft.com/office/officeart/2008/layout/LinedList"/>
    <dgm:cxn modelId="{7D2910E8-2A11-3840-9AE5-A00BBC1904C9}" type="presParOf" srcId="{2D2F801F-60FD-4041-AE81-D836FD7DA317}" destId="{0FD93B9D-4755-C84B-B396-00F81111F00B}" srcOrd="14" destOrd="0" presId="urn:microsoft.com/office/officeart/2008/layout/LinedList"/>
    <dgm:cxn modelId="{B9E3F7C8-DEB6-814E-A8F3-8109E283C24E}" type="presParOf" srcId="{2D2F801F-60FD-4041-AE81-D836FD7DA317}" destId="{13AD1812-D9FC-C445-8613-EF42FA3A7072}" srcOrd="15" destOrd="0" presId="urn:microsoft.com/office/officeart/2008/layout/LinedList"/>
    <dgm:cxn modelId="{985EF410-CD18-0B48-8724-1E5D09233B27}" type="presParOf" srcId="{13AD1812-D9FC-C445-8613-EF42FA3A7072}" destId="{D54176FB-055B-E741-957A-2ECCBFB1F454}" srcOrd="0" destOrd="0" presId="urn:microsoft.com/office/officeart/2008/layout/LinedList"/>
    <dgm:cxn modelId="{81C3AE25-6270-7341-85BF-0334583BA845}" type="presParOf" srcId="{13AD1812-D9FC-C445-8613-EF42FA3A7072}" destId="{F98B796B-BC03-E748-9768-B0F8D88B1CF2}" srcOrd="1" destOrd="0" presId="urn:microsoft.com/office/officeart/2008/layout/LinedList"/>
    <dgm:cxn modelId="{9F11043F-F5E0-9342-9768-BCD48893A2DD}" type="presParOf" srcId="{2D2F801F-60FD-4041-AE81-D836FD7DA317}" destId="{A368D69D-2FC2-FA4F-9127-FC078BAC7A2E}" srcOrd="16" destOrd="0" presId="urn:microsoft.com/office/officeart/2008/layout/LinedList"/>
    <dgm:cxn modelId="{4DFC436D-AAEA-1942-A7F2-09AEC8FCD3D5}" type="presParOf" srcId="{2D2F801F-60FD-4041-AE81-D836FD7DA317}" destId="{E3734C97-9FB8-4646-8EF6-439934D36ADF}" srcOrd="17" destOrd="0" presId="urn:microsoft.com/office/officeart/2008/layout/LinedList"/>
    <dgm:cxn modelId="{9F470DB8-F97F-2140-B558-789B803DE33D}" type="presParOf" srcId="{E3734C97-9FB8-4646-8EF6-439934D36ADF}" destId="{93B4C23D-A736-5946-940A-211D28291ACC}" srcOrd="0" destOrd="0" presId="urn:microsoft.com/office/officeart/2008/layout/LinedList"/>
    <dgm:cxn modelId="{EBEB3C53-B037-3B44-B513-92BBEC62CA11}" type="presParOf" srcId="{E3734C97-9FB8-4646-8EF6-439934D36ADF}" destId="{9D0BB91D-46D6-0644-B0AA-F73140A8AF68}" srcOrd="1" destOrd="0" presId="urn:microsoft.com/office/officeart/2008/layout/LinedList"/>
    <dgm:cxn modelId="{F3A5323C-3AD4-8747-8CD9-CED6142E9B5C}" type="presParOf" srcId="{2D2F801F-60FD-4041-AE81-D836FD7DA317}" destId="{F986A875-980D-4C49-B824-D4D83A557820}" srcOrd="18" destOrd="0" presId="urn:microsoft.com/office/officeart/2008/layout/LinedList"/>
    <dgm:cxn modelId="{AEB3FC44-F9F9-C64A-9AF9-25BACCB3A6C5}" type="presParOf" srcId="{2D2F801F-60FD-4041-AE81-D836FD7DA317}" destId="{5B4191DA-8F7D-E14B-B2C7-C617C419E80F}" srcOrd="19" destOrd="0" presId="urn:microsoft.com/office/officeart/2008/layout/LinedList"/>
    <dgm:cxn modelId="{DAD2B528-8301-FA40-9994-0F4E387F4E37}" type="presParOf" srcId="{5B4191DA-8F7D-E14B-B2C7-C617C419E80F}" destId="{426DA3CC-3724-914E-A290-5F8B988DFF29}" srcOrd="0" destOrd="0" presId="urn:microsoft.com/office/officeart/2008/layout/LinedList"/>
    <dgm:cxn modelId="{3EADC958-548F-9444-835E-1E6658E5188D}" type="presParOf" srcId="{5B4191DA-8F7D-E14B-B2C7-C617C419E80F}" destId="{E1786814-936D-7443-B610-69BB07E221D0}" srcOrd="1" destOrd="0" presId="urn:microsoft.com/office/officeart/2008/layout/LinedList"/>
    <dgm:cxn modelId="{5D66C244-7978-6043-8513-C89B9F5FE893}" type="presParOf" srcId="{2D2F801F-60FD-4041-AE81-D836FD7DA317}" destId="{6B3C8900-6030-E34F-A78A-D69BC17311E2}" srcOrd="20" destOrd="0" presId="urn:microsoft.com/office/officeart/2008/layout/LinedList"/>
    <dgm:cxn modelId="{6132E949-DC7D-BA4E-A20C-4C0C1A97CE35}" type="presParOf" srcId="{2D2F801F-60FD-4041-AE81-D836FD7DA317}" destId="{09BF53AA-0AC0-3042-AF9B-D5F975614E65}" srcOrd="21" destOrd="0" presId="urn:microsoft.com/office/officeart/2008/layout/LinedList"/>
    <dgm:cxn modelId="{846ED653-E5EF-E149-B148-BE397A454D02}" type="presParOf" srcId="{09BF53AA-0AC0-3042-AF9B-D5F975614E65}" destId="{9EA761A3-CCCC-1240-BB24-A656EE8A76EB}" srcOrd="0" destOrd="0" presId="urn:microsoft.com/office/officeart/2008/layout/LinedList"/>
    <dgm:cxn modelId="{CF79A4BB-6694-A845-83FC-12687224C984}" type="presParOf" srcId="{09BF53AA-0AC0-3042-AF9B-D5F975614E65}" destId="{5B38A368-CCBF-5044-8408-E881DFDF15A3}" srcOrd="1" destOrd="0" presId="urn:microsoft.com/office/officeart/2008/layout/LinedList"/>
    <dgm:cxn modelId="{5DDF1CAC-32C5-1347-9F11-CB0EA5D79E4E}" type="presParOf" srcId="{2D2F801F-60FD-4041-AE81-D836FD7DA317}" destId="{2E2B5F96-EC17-8648-AB03-4C89334E39EA}" srcOrd="22" destOrd="0" presId="urn:microsoft.com/office/officeart/2008/layout/LinedList"/>
    <dgm:cxn modelId="{2FE0542F-9D14-ED41-815D-439A058395FE}" type="presParOf" srcId="{2D2F801F-60FD-4041-AE81-D836FD7DA317}" destId="{4FDA5ABD-8C56-A442-8CA6-1A1B20020297}" srcOrd="23" destOrd="0" presId="urn:microsoft.com/office/officeart/2008/layout/LinedList"/>
    <dgm:cxn modelId="{BADD227B-7925-0242-82ED-DF058D0D7F50}" type="presParOf" srcId="{4FDA5ABD-8C56-A442-8CA6-1A1B20020297}" destId="{59D1F47E-6682-F341-BF58-E19262E2FA55}" srcOrd="0" destOrd="0" presId="urn:microsoft.com/office/officeart/2008/layout/LinedList"/>
    <dgm:cxn modelId="{7C18AA3F-E92F-3744-B152-02161BECF142}" type="presParOf" srcId="{4FDA5ABD-8C56-A442-8CA6-1A1B20020297}" destId="{7FE2F8C1-04E3-5C4B-ABAB-68B6E3B5D2E2}" srcOrd="1" destOrd="0" presId="urn:microsoft.com/office/officeart/2008/layout/LinedList"/>
    <dgm:cxn modelId="{29BA802B-B070-0240-98F2-0699C01364E6}" type="presParOf" srcId="{2D2F801F-60FD-4041-AE81-D836FD7DA317}" destId="{BD301A06-B2FF-F64D-8C10-8EC96AD0B748}" srcOrd="24" destOrd="0" presId="urn:microsoft.com/office/officeart/2008/layout/LinedList"/>
    <dgm:cxn modelId="{8D34D863-292E-094E-96C1-39090679411A}" type="presParOf" srcId="{2D2F801F-60FD-4041-AE81-D836FD7DA317}" destId="{DB0A8AA1-98CA-3D45-893C-FD5C8309DFA1}" srcOrd="25" destOrd="0" presId="urn:microsoft.com/office/officeart/2008/layout/LinedList"/>
    <dgm:cxn modelId="{B191BBF3-5D17-CE40-8FB1-7BBB11809FC3}" type="presParOf" srcId="{DB0A8AA1-98CA-3D45-893C-FD5C8309DFA1}" destId="{944BE857-37A1-F74B-BA01-E1CDE0A1C827}" srcOrd="0" destOrd="0" presId="urn:microsoft.com/office/officeart/2008/layout/LinedList"/>
    <dgm:cxn modelId="{9F8B2940-D4BB-4244-922B-64A45992DBB1}" type="presParOf" srcId="{DB0A8AA1-98CA-3D45-893C-FD5C8309DFA1}" destId="{B0AD1722-FCE4-FB42-90DE-C724B9AEFB07}" srcOrd="1" destOrd="0" presId="urn:microsoft.com/office/officeart/2008/layout/LinedList"/>
    <dgm:cxn modelId="{EFF64264-3781-F547-881A-F0868B0DC9F4}" type="presParOf" srcId="{2D2F801F-60FD-4041-AE81-D836FD7DA317}" destId="{4D733C4D-7BE3-4D43-B252-682375744EE1}" srcOrd="26" destOrd="0" presId="urn:microsoft.com/office/officeart/2008/layout/LinedList"/>
    <dgm:cxn modelId="{11D69650-12F4-D841-BA5C-8CA502274698}" type="presParOf" srcId="{2D2F801F-60FD-4041-AE81-D836FD7DA317}" destId="{92ACFF5A-DE6A-A642-8C33-658A579D7610}" srcOrd="27" destOrd="0" presId="urn:microsoft.com/office/officeart/2008/layout/LinedList"/>
    <dgm:cxn modelId="{80CB6760-23C7-F547-8186-DD785C09C87F}" type="presParOf" srcId="{92ACFF5A-DE6A-A642-8C33-658A579D7610}" destId="{9D57F177-8A56-BA42-90F3-D4932CA2FCE2}" srcOrd="0" destOrd="0" presId="urn:microsoft.com/office/officeart/2008/layout/LinedList"/>
    <dgm:cxn modelId="{EE8B04D2-7347-D84F-A489-8B122739FBB1}" type="presParOf" srcId="{92ACFF5A-DE6A-A642-8C33-658A579D7610}" destId="{A7EC4FBD-AC9D-6E41-9AD1-3801E83C375A}" srcOrd="1" destOrd="0" presId="urn:microsoft.com/office/officeart/2008/layout/LinedList"/>
    <dgm:cxn modelId="{06D7D4E8-594F-144E-B069-FC280BD04A54}" type="presParOf" srcId="{2D2F801F-60FD-4041-AE81-D836FD7DA317}" destId="{6E6236D7-1445-C747-BB1B-3EF3DB6F5705}" srcOrd="28" destOrd="0" presId="urn:microsoft.com/office/officeart/2008/layout/LinedList"/>
    <dgm:cxn modelId="{F962DDAC-B9BD-7149-A336-0BE7B4188320}" type="presParOf" srcId="{2D2F801F-60FD-4041-AE81-D836FD7DA317}" destId="{033B2E42-F212-D84C-8FA9-BA445855A1EA}" srcOrd="29" destOrd="0" presId="urn:microsoft.com/office/officeart/2008/layout/LinedList"/>
    <dgm:cxn modelId="{0E8AC6E0-4C6E-2346-88CB-B21289CE3F23}" type="presParOf" srcId="{033B2E42-F212-D84C-8FA9-BA445855A1EA}" destId="{8373CCED-74EE-F845-BF00-8C189E47601A}" srcOrd="0" destOrd="0" presId="urn:microsoft.com/office/officeart/2008/layout/LinedList"/>
    <dgm:cxn modelId="{CB480C66-0D4F-FF4E-A79F-F440434CC6FD}" type="presParOf" srcId="{033B2E42-F212-D84C-8FA9-BA445855A1EA}" destId="{FD93A98C-6127-B849-BF42-C77C543219C9}" srcOrd="1" destOrd="0" presId="urn:microsoft.com/office/officeart/2008/layout/LinedList"/>
    <dgm:cxn modelId="{0B93EC31-7462-734F-AE52-725102847363}" type="presParOf" srcId="{2D2F801F-60FD-4041-AE81-D836FD7DA317}" destId="{F824BA58-00D2-FC41-AA46-E8088B008DDA}" srcOrd="30" destOrd="0" presId="urn:microsoft.com/office/officeart/2008/layout/LinedList"/>
    <dgm:cxn modelId="{1E5E2758-CA17-0443-8881-26743E529CF3}" type="presParOf" srcId="{2D2F801F-60FD-4041-AE81-D836FD7DA317}" destId="{9ED1C21D-EEFA-FD42-99CE-616C6A5DB57A}" srcOrd="31" destOrd="0" presId="urn:microsoft.com/office/officeart/2008/layout/LinedList"/>
    <dgm:cxn modelId="{A6443271-9B94-FA49-B80A-EB398A8F5B86}" type="presParOf" srcId="{9ED1C21D-EEFA-FD42-99CE-616C6A5DB57A}" destId="{90AED539-B19A-D844-A4BE-DC5560E483AA}" srcOrd="0" destOrd="0" presId="urn:microsoft.com/office/officeart/2008/layout/LinedList"/>
    <dgm:cxn modelId="{D42F0BCA-13D0-D440-B327-454E9A2B7AF0}" type="presParOf" srcId="{9ED1C21D-EEFA-FD42-99CE-616C6A5DB57A}" destId="{FD821619-4915-3D44-AD2A-249746CADCA5}" srcOrd="1" destOrd="0" presId="urn:microsoft.com/office/officeart/2008/layout/LinedList"/>
    <dgm:cxn modelId="{75F17B90-7E6A-D24B-AAD7-7973F66B740E}" type="presParOf" srcId="{2D2F801F-60FD-4041-AE81-D836FD7DA317}" destId="{D1BC9CE9-ECD2-4D46-9918-07E747046888}" srcOrd="32" destOrd="0" presId="urn:microsoft.com/office/officeart/2008/layout/LinedList"/>
    <dgm:cxn modelId="{F7D1CDF0-6580-7843-9146-5808B0B0A14F}" type="presParOf" srcId="{2D2F801F-60FD-4041-AE81-D836FD7DA317}" destId="{C901CE8F-0DDE-F447-8F50-E35214A88316}" srcOrd="33" destOrd="0" presId="urn:microsoft.com/office/officeart/2008/layout/LinedList"/>
    <dgm:cxn modelId="{F9BE225E-B893-9E41-BA95-C442F6D25D15}" type="presParOf" srcId="{C901CE8F-0DDE-F447-8F50-E35214A88316}" destId="{BD4C37B6-6CF0-E747-9D90-652BC23552B6}" srcOrd="0" destOrd="0" presId="urn:microsoft.com/office/officeart/2008/layout/LinedList"/>
    <dgm:cxn modelId="{B395528C-9A2C-1844-B217-5084383875F3}" type="presParOf" srcId="{C901CE8F-0DDE-F447-8F50-E35214A88316}" destId="{71EAAA21-6520-8A4B-9EF0-4CBDA985B848}" srcOrd="1" destOrd="0" presId="urn:microsoft.com/office/officeart/2008/layout/LinedList"/>
    <dgm:cxn modelId="{0C88E427-FD4F-654E-87AD-461CD098FC6E}" type="presParOf" srcId="{2D2F801F-60FD-4041-AE81-D836FD7DA317}" destId="{1081CBC4-814F-184C-9448-2504FE35DAC0}" srcOrd="34" destOrd="0" presId="urn:microsoft.com/office/officeart/2008/layout/LinedList"/>
    <dgm:cxn modelId="{030A05DF-0B31-A24B-BF2C-219425D1E0F4}" type="presParOf" srcId="{2D2F801F-60FD-4041-AE81-D836FD7DA317}" destId="{FF9CC774-9B7A-E04B-9236-DA9E80F221DE}" srcOrd="35" destOrd="0" presId="urn:microsoft.com/office/officeart/2008/layout/LinedList"/>
    <dgm:cxn modelId="{B6896B75-723B-EC43-8875-9FF3579666A0}" type="presParOf" srcId="{FF9CC774-9B7A-E04B-9236-DA9E80F221DE}" destId="{5579C935-318A-B840-B5E3-EC0CA134D299}" srcOrd="0" destOrd="0" presId="urn:microsoft.com/office/officeart/2008/layout/LinedList"/>
    <dgm:cxn modelId="{6F212E07-A8AA-B14F-9171-37243B478642}" type="presParOf" srcId="{FF9CC774-9B7A-E04B-9236-DA9E80F221DE}" destId="{8A4FD8B3-2F99-E041-A0DB-4E708B9E6AE2}" srcOrd="1" destOrd="0" presId="urn:microsoft.com/office/officeart/2008/layout/LinedList"/>
    <dgm:cxn modelId="{05BDBF37-7716-1140-9421-3DF48E169C7D}" type="presParOf" srcId="{2D2F801F-60FD-4041-AE81-D836FD7DA317}" destId="{49819CD6-3F5C-0A45-B346-420367E7730E}" srcOrd="36" destOrd="0" presId="urn:microsoft.com/office/officeart/2008/layout/LinedList"/>
    <dgm:cxn modelId="{07B6F618-B6C8-C44C-8215-C6B56626BC31}" type="presParOf" srcId="{2D2F801F-60FD-4041-AE81-D836FD7DA317}" destId="{2701980D-01A5-E640-AC75-344CC42E7C9B}" srcOrd="37" destOrd="0" presId="urn:microsoft.com/office/officeart/2008/layout/LinedList"/>
    <dgm:cxn modelId="{77C8F8ED-1E1F-2842-B3F0-FE4C696F84EA}" type="presParOf" srcId="{2701980D-01A5-E640-AC75-344CC42E7C9B}" destId="{6E09D092-5599-3546-BAD4-EDAACD7F0C1F}" srcOrd="0" destOrd="0" presId="urn:microsoft.com/office/officeart/2008/layout/LinedList"/>
    <dgm:cxn modelId="{A0847EEB-E79D-8047-BB7F-53530CF2002B}" type="presParOf" srcId="{2701980D-01A5-E640-AC75-344CC42E7C9B}" destId="{87A1049C-1AD5-7D45-87AB-AFA0647769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337DB0-CD10-4809-8F93-1E6F647D9D1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A14CC7B4-49D8-4611-BDE8-087A0BE4AA05}">
      <dgm:prSet/>
      <dgm:spPr/>
      <dgm:t>
        <a:bodyPr/>
        <a:lstStyle/>
        <a:p>
          <a:r>
            <a:rPr lang="en-US"/>
            <a:t>The NBA is also an active member of USA Basketball (USAB), which is recognized by FIBA (the International Basketball Federation) as the national governing body for basketball in the United States. The league's influence extends beyond the borders of the U.S. and Canada, with numerous international players contributing to its teams and a massive global following.</a:t>
          </a:r>
        </a:p>
      </dgm:t>
    </dgm:pt>
    <dgm:pt modelId="{ED48A4CE-8C71-4B8E-9B49-8CC6ADF02BD6}" type="parTrans" cxnId="{B3C90268-21BB-4DD2-83BB-2BFC31BF33A5}">
      <dgm:prSet/>
      <dgm:spPr/>
      <dgm:t>
        <a:bodyPr/>
        <a:lstStyle/>
        <a:p>
          <a:endParaRPr lang="en-US"/>
        </a:p>
      </dgm:t>
    </dgm:pt>
    <dgm:pt modelId="{20319E33-CC50-4B31-A93C-4C170A1EC5FC}" type="sibTrans" cxnId="{B3C90268-21BB-4DD2-83BB-2BFC31BF33A5}">
      <dgm:prSet/>
      <dgm:spPr/>
      <dgm:t>
        <a:bodyPr/>
        <a:lstStyle/>
        <a:p>
          <a:endParaRPr lang="en-US"/>
        </a:p>
      </dgm:t>
    </dgm:pt>
    <dgm:pt modelId="{A5942086-5A7A-4B8B-9D32-6D5CE4A12784}">
      <dgm:prSet/>
      <dgm:spPr/>
      <dgm:t>
        <a:bodyPr/>
        <a:lstStyle/>
        <a:p>
          <a:r>
            <a:rPr lang="en-US"/>
            <a:t>The league has also been at the forefront of social justice issues, allowing its players to use their platforms to advocate for change. The NBA Cares program is the league's global community outreach initiative that addresses social issues, and NBA players are known for their engagement in philanthropic and educational activities.</a:t>
          </a:r>
        </a:p>
      </dgm:t>
    </dgm:pt>
    <dgm:pt modelId="{EE99A821-7A89-44E7-B6D5-3AF395448C32}" type="parTrans" cxnId="{4039C99E-71B8-4378-A163-496E0477FD14}">
      <dgm:prSet/>
      <dgm:spPr/>
      <dgm:t>
        <a:bodyPr/>
        <a:lstStyle/>
        <a:p>
          <a:endParaRPr lang="en-US"/>
        </a:p>
      </dgm:t>
    </dgm:pt>
    <dgm:pt modelId="{415CE966-D549-43E8-8130-3ED85EDC1D82}" type="sibTrans" cxnId="{4039C99E-71B8-4378-A163-496E0477FD14}">
      <dgm:prSet/>
      <dgm:spPr/>
      <dgm:t>
        <a:bodyPr/>
        <a:lstStyle/>
        <a:p>
          <a:endParaRPr lang="en-US"/>
        </a:p>
      </dgm:t>
    </dgm:pt>
    <dgm:pt modelId="{54591DC1-8DD7-4162-B062-3D2370F6B0F7}">
      <dgm:prSet/>
      <dgm:spPr/>
      <dgm:t>
        <a:bodyPr/>
        <a:lstStyle/>
        <a:p>
          <a:r>
            <a:rPr lang="en-US"/>
            <a:t>Moreover, the NBA has evolved its digital presence to include various online platforms and social media, making basketball and its stars accessible to fans around the world.</a:t>
          </a:r>
        </a:p>
      </dgm:t>
    </dgm:pt>
    <dgm:pt modelId="{B5674667-EC67-443D-BA73-7D6A9028DF1F}" type="parTrans" cxnId="{4B7BBDBC-DA6F-43DC-B70B-5EF908E046DF}">
      <dgm:prSet/>
      <dgm:spPr/>
      <dgm:t>
        <a:bodyPr/>
        <a:lstStyle/>
        <a:p>
          <a:endParaRPr lang="en-US"/>
        </a:p>
      </dgm:t>
    </dgm:pt>
    <dgm:pt modelId="{F97B91C7-0461-45DB-B960-B7905250BC9E}" type="sibTrans" cxnId="{4B7BBDBC-DA6F-43DC-B70B-5EF908E046DF}">
      <dgm:prSet/>
      <dgm:spPr/>
      <dgm:t>
        <a:bodyPr/>
        <a:lstStyle/>
        <a:p>
          <a:endParaRPr lang="en-US"/>
        </a:p>
      </dgm:t>
    </dgm:pt>
    <dgm:pt modelId="{CF7D1471-BA7B-4464-8EBB-B21E94A9B858}" type="pres">
      <dgm:prSet presAssocID="{CE337DB0-CD10-4809-8F93-1E6F647D9D1F}" presName="Name0" presStyleCnt="0">
        <dgm:presLayoutVars>
          <dgm:dir/>
          <dgm:animLvl val="lvl"/>
          <dgm:resizeHandles val="exact"/>
        </dgm:presLayoutVars>
      </dgm:prSet>
      <dgm:spPr/>
    </dgm:pt>
    <dgm:pt modelId="{798B793F-8173-4A05-84B4-0E99C70855F7}" type="pres">
      <dgm:prSet presAssocID="{54591DC1-8DD7-4162-B062-3D2370F6B0F7}" presName="boxAndChildren" presStyleCnt="0"/>
      <dgm:spPr/>
    </dgm:pt>
    <dgm:pt modelId="{B17499AC-6106-434D-9E00-FA85EBAD0107}" type="pres">
      <dgm:prSet presAssocID="{54591DC1-8DD7-4162-B062-3D2370F6B0F7}" presName="parentTextBox" presStyleLbl="node1" presStyleIdx="0" presStyleCnt="3"/>
      <dgm:spPr/>
    </dgm:pt>
    <dgm:pt modelId="{136D5BDB-53AA-4990-8BEB-1F3A777C8DEB}" type="pres">
      <dgm:prSet presAssocID="{415CE966-D549-43E8-8130-3ED85EDC1D82}" presName="sp" presStyleCnt="0"/>
      <dgm:spPr/>
    </dgm:pt>
    <dgm:pt modelId="{15D1A664-53D4-473F-AC5A-33ADFF5C441E}" type="pres">
      <dgm:prSet presAssocID="{A5942086-5A7A-4B8B-9D32-6D5CE4A12784}" presName="arrowAndChildren" presStyleCnt="0"/>
      <dgm:spPr/>
    </dgm:pt>
    <dgm:pt modelId="{2ED1AFD7-86BC-4A36-B710-D73E82379DB1}" type="pres">
      <dgm:prSet presAssocID="{A5942086-5A7A-4B8B-9D32-6D5CE4A12784}" presName="parentTextArrow" presStyleLbl="node1" presStyleIdx="1" presStyleCnt="3"/>
      <dgm:spPr/>
    </dgm:pt>
    <dgm:pt modelId="{5EBA39BF-9A95-4083-85C4-E3292CBD0359}" type="pres">
      <dgm:prSet presAssocID="{20319E33-CC50-4B31-A93C-4C170A1EC5FC}" presName="sp" presStyleCnt="0"/>
      <dgm:spPr/>
    </dgm:pt>
    <dgm:pt modelId="{98BF67DB-F16E-41EC-971B-BA6BC840E4BB}" type="pres">
      <dgm:prSet presAssocID="{A14CC7B4-49D8-4611-BDE8-087A0BE4AA05}" presName="arrowAndChildren" presStyleCnt="0"/>
      <dgm:spPr/>
    </dgm:pt>
    <dgm:pt modelId="{C4051221-46AB-4D3B-86CC-EED9579AD41A}" type="pres">
      <dgm:prSet presAssocID="{A14CC7B4-49D8-4611-BDE8-087A0BE4AA05}" presName="parentTextArrow" presStyleLbl="node1" presStyleIdx="2" presStyleCnt="3"/>
      <dgm:spPr/>
    </dgm:pt>
  </dgm:ptLst>
  <dgm:cxnLst>
    <dgm:cxn modelId="{81EA6628-467F-4136-94CF-5554DA937098}" type="presOf" srcId="{A5942086-5A7A-4B8B-9D32-6D5CE4A12784}" destId="{2ED1AFD7-86BC-4A36-B710-D73E82379DB1}" srcOrd="0" destOrd="0" presId="urn:microsoft.com/office/officeart/2005/8/layout/process4"/>
    <dgm:cxn modelId="{B3C90268-21BB-4DD2-83BB-2BFC31BF33A5}" srcId="{CE337DB0-CD10-4809-8F93-1E6F647D9D1F}" destId="{A14CC7B4-49D8-4611-BDE8-087A0BE4AA05}" srcOrd="0" destOrd="0" parTransId="{ED48A4CE-8C71-4B8E-9B49-8CC6ADF02BD6}" sibTransId="{20319E33-CC50-4B31-A93C-4C170A1EC5FC}"/>
    <dgm:cxn modelId="{B422BF5A-778E-4A49-81B1-BBCAF97D5C84}" type="presOf" srcId="{CE337DB0-CD10-4809-8F93-1E6F647D9D1F}" destId="{CF7D1471-BA7B-4464-8EBB-B21E94A9B858}" srcOrd="0" destOrd="0" presId="urn:microsoft.com/office/officeart/2005/8/layout/process4"/>
    <dgm:cxn modelId="{4039C99E-71B8-4378-A163-496E0477FD14}" srcId="{CE337DB0-CD10-4809-8F93-1E6F647D9D1F}" destId="{A5942086-5A7A-4B8B-9D32-6D5CE4A12784}" srcOrd="1" destOrd="0" parTransId="{EE99A821-7A89-44E7-B6D5-3AF395448C32}" sibTransId="{415CE966-D549-43E8-8130-3ED85EDC1D82}"/>
    <dgm:cxn modelId="{4B7BBDBC-DA6F-43DC-B70B-5EF908E046DF}" srcId="{CE337DB0-CD10-4809-8F93-1E6F647D9D1F}" destId="{54591DC1-8DD7-4162-B062-3D2370F6B0F7}" srcOrd="2" destOrd="0" parTransId="{B5674667-EC67-443D-BA73-7D6A9028DF1F}" sibTransId="{F97B91C7-0461-45DB-B960-B7905250BC9E}"/>
    <dgm:cxn modelId="{EBE65EE1-F468-4E74-AAD8-4345C76D88E0}" type="presOf" srcId="{A14CC7B4-49D8-4611-BDE8-087A0BE4AA05}" destId="{C4051221-46AB-4D3B-86CC-EED9579AD41A}" srcOrd="0" destOrd="0" presId="urn:microsoft.com/office/officeart/2005/8/layout/process4"/>
    <dgm:cxn modelId="{D20286E6-639B-468F-AF37-5ECA5ECD1D23}" type="presOf" srcId="{54591DC1-8DD7-4162-B062-3D2370F6B0F7}" destId="{B17499AC-6106-434D-9E00-FA85EBAD0107}" srcOrd="0" destOrd="0" presId="urn:microsoft.com/office/officeart/2005/8/layout/process4"/>
    <dgm:cxn modelId="{81310C3D-C923-4205-BAE2-AC7491C86AA6}" type="presParOf" srcId="{CF7D1471-BA7B-4464-8EBB-B21E94A9B858}" destId="{798B793F-8173-4A05-84B4-0E99C70855F7}" srcOrd="0" destOrd="0" presId="urn:microsoft.com/office/officeart/2005/8/layout/process4"/>
    <dgm:cxn modelId="{9F709CC7-0662-4F0A-A129-E05DD0A01F1E}" type="presParOf" srcId="{798B793F-8173-4A05-84B4-0E99C70855F7}" destId="{B17499AC-6106-434D-9E00-FA85EBAD0107}" srcOrd="0" destOrd="0" presId="urn:microsoft.com/office/officeart/2005/8/layout/process4"/>
    <dgm:cxn modelId="{FD4B091F-6AE3-4A13-B271-88643C933F49}" type="presParOf" srcId="{CF7D1471-BA7B-4464-8EBB-B21E94A9B858}" destId="{136D5BDB-53AA-4990-8BEB-1F3A777C8DEB}" srcOrd="1" destOrd="0" presId="urn:microsoft.com/office/officeart/2005/8/layout/process4"/>
    <dgm:cxn modelId="{49425A2D-F190-438A-9145-D630D4BFA2CB}" type="presParOf" srcId="{CF7D1471-BA7B-4464-8EBB-B21E94A9B858}" destId="{15D1A664-53D4-473F-AC5A-33ADFF5C441E}" srcOrd="2" destOrd="0" presId="urn:microsoft.com/office/officeart/2005/8/layout/process4"/>
    <dgm:cxn modelId="{0E3B4ECB-FAA4-4B7F-B143-01049669CA5E}" type="presParOf" srcId="{15D1A664-53D4-473F-AC5A-33ADFF5C441E}" destId="{2ED1AFD7-86BC-4A36-B710-D73E82379DB1}" srcOrd="0" destOrd="0" presId="urn:microsoft.com/office/officeart/2005/8/layout/process4"/>
    <dgm:cxn modelId="{40430D7B-5220-48A0-937B-CDDC6EE1A852}" type="presParOf" srcId="{CF7D1471-BA7B-4464-8EBB-B21E94A9B858}" destId="{5EBA39BF-9A95-4083-85C4-E3292CBD0359}" srcOrd="3" destOrd="0" presId="urn:microsoft.com/office/officeart/2005/8/layout/process4"/>
    <dgm:cxn modelId="{DB5268AA-95F1-4C44-9C9D-6D7C4ABFBC1D}" type="presParOf" srcId="{CF7D1471-BA7B-4464-8EBB-B21E94A9B858}" destId="{98BF67DB-F16E-41EC-971B-BA6BC840E4BB}" srcOrd="4" destOrd="0" presId="urn:microsoft.com/office/officeart/2005/8/layout/process4"/>
    <dgm:cxn modelId="{71A56988-265F-4863-B992-EBF3BFC0849D}" type="presParOf" srcId="{98BF67DB-F16E-41EC-971B-BA6BC840E4BB}" destId="{C4051221-46AB-4D3B-86CC-EED9579AD41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A7CF5-9D4D-6749-90B5-8FD040548AAB}">
      <dsp:nvSpPr>
        <dsp:cNvPr id="0" name=""/>
        <dsp:cNvSpPr/>
      </dsp:nvSpPr>
      <dsp:spPr>
        <a:xfrm>
          <a:off x="0" y="1007"/>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18047-50E4-E445-80AB-F7120343B028}">
      <dsp:nvSpPr>
        <dsp:cNvPr id="0" name=""/>
        <dsp:cNvSpPr/>
      </dsp:nvSpPr>
      <dsp:spPr>
        <a:xfrm>
          <a:off x="0" y="1007"/>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Company Profile</a:t>
          </a:r>
          <a:endParaRPr lang="en-US" sz="1300" kern="1200"/>
        </a:p>
      </dsp:txBody>
      <dsp:txXfrm>
        <a:off x="0" y="1007"/>
        <a:ext cx="6263640" cy="289614"/>
      </dsp:txXfrm>
    </dsp:sp>
    <dsp:sp modelId="{BC8E5F0D-3A6E-DF45-B0B9-3F44B025A523}">
      <dsp:nvSpPr>
        <dsp:cNvPr id="0" name=""/>
        <dsp:cNvSpPr/>
      </dsp:nvSpPr>
      <dsp:spPr>
        <a:xfrm>
          <a:off x="0" y="290622"/>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B01D3-1C77-BC41-BB47-F41A5179C207}">
      <dsp:nvSpPr>
        <dsp:cNvPr id="0" name=""/>
        <dsp:cNvSpPr/>
      </dsp:nvSpPr>
      <dsp:spPr>
        <a:xfrm>
          <a:off x="0" y="290622"/>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Business Dimensional Lifecycle</a:t>
          </a:r>
          <a:endParaRPr lang="en-US" sz="1300" kern="1200" dirty="0"/>
        </a:p>
      </dsp:txBody>
      <dsp:txXfrm>
        <a:off x="0" y="290622"/>
        <a:ext cx="6263640" cy="289614"/>
      </dsp:txXfrm>
    </dsp:sp>
    <dsp:sp modelId="{463F53A0-260E-D545-8F07-B90A085A4BFA}">
      <dsp:nvSpPr>
        <dsp:cNvPr id="0" name=""/>
        <dsp:cNvSpPr/>
      </dsp:nvSpPr>
      <dsp:spPr>
        <a:xfrm>
          <a:off x="0" y="580236"/>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D35A9-3F00-A64D-ADB2-0FDC5D728488}">
      <dsp:nvSpPr>
        <dsp:cNvPr id="0" name=""/>
        <dsp:cNvSpPr/>
      </dsp:nvSpPr>
      <dsp:spPr>
        <a:xfrm>
          <a:off x="0" y="580236"/>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High Level Bus Matrix</a:t>
          </a:r>
          <a:endParaRPr lang="en-US" sz="1300" kern="1200"/>
        </a:p>
      </dsp:txBody>
      <dsp:txXfrm>
        <a:off x="0" y="580236"/>
        <a:ext cx="6263640" cy="289614"/>
      </dsp:txXfrm>
    </dsp:sp>
    <dsp:sp modelId="{71233B04-A002-E64C-9A5D-3B97C5DCAE57}">
      <dsp:nvSpPr>
        <dsp:cNvPr id="0" name=""/>
        <dsp:cNvSpPr/>
      </dsp:nvSpPr>
      <dsp:spPr>
        <a:xfrm>
          <a:off x="0" y="869850"/>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82B41-63C6-1A4F-8599-1E8F95161DFE}">
      <dsp:nvSpPr>
        <dsp:cNvPr id="0" name=""/>
        <dsp:cNvSpPr/>
      </dsp:nvSpPr>
      <dsp:spPr>
        <a:xfrm>
          <a:off x="0" y="869850"/>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Opportunity Matrix</a:t>
          </a:r>
          <a:endParaRPr lang="en-US" sz="1300" kern="1200"/>
        </a:p>
      </dsp:txBody>
      <dsp:txXfrm>
        <a:off x="0" y="869850"/>
        <a:ext cx="6263640" cy="289614"/>
      </dsp:txXfrm>
    </dsp:sp>
    <dsp:sp modelId="{A9703618-5D6B-DE44-8112-AFBFDE7A1D0A}">
      <dsp:nvSpPr>
        <dsp:cNvPr id="0" name=""/>
        <dsp:cNvSpPr/>
      </dsp:nvSpPr>
      <dsp:spPr>
        <a:xfrm>
          <a:off x="0" y="1159465"/>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CC153-5DC4-E14D-8386-4CD769984BBF}">
      <dsp:nvSpPr>
        <dsp:cNvPr id="0" name=""/>
        <dsp:cNvSpPr/>
      </dsp:nvSpPr>
      <dsp:spPr>
        <a:xfrm>
          <a:off x="0" y="1159465"/>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Prioritization Grid</a:t>
          </a:r>
          <a:endParaRPr lang="en-US" sz="1300" kern="1200" dirty="0"/>
        </a:p>
      </dsp:txBody>
      <dsp:txXfrm>
        <a:off x="0" y="1159465"/>
        <a:ext cx="6263640" cy="289614"/>
      </dsp:txXfrm>
    </dsp:sp>
    <dsp:sp modelId="{F90B0099-B4C3-654A-A20A-F2B2EE8E3F38}">
      <dsp:nvSpPr>
        <dsp:cNvPr id="0" name=""/>
        <dsp:cNvSpPr/>
      </dsp:nvSpPr>
      <dsp:spPr>
        <a:xfrm>
          <a:off x="0" y="1449079"/>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CE844-3674-1F45-86E1-5E0E1609C96D}">
      <dsp:nvSpPr>
        <dsp:cNvPr id="0" name=""/>
        <dsp:cNvSpPr/>
      </dsp:nvSpPr>
      <dsp:spPr>
        <a:xfrm>
          <a:off x="0" y="1449079"/>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Detailed Bus Matrix</a:t>
          </a:r>
          <a:endParaRPr lang="en-US" sz="1300" kern="1200" dirty="0"/>
        </a:p>
      </dsp:txBody>
      <dsp:txXfrm>
        <a:off x="0" y="1449079"/>
        <a:ext cx="6263640" cy="289614"/>
      </dsp:txXfrm>
    </dsp:sp>
    <dsp:sp modelId="{584ADD9B-0144-3B44-974F-A5420CBB1BFC}">
      <dsp:nvSpPr>
        <dsp:cNvPr id="0" name=""/>
        <dsp:cNvSpPr/>
      </dsp:nvSpPr>
      <dsp:spPr>
        <a:xfrm>
          <a:off x="0" y="1738693"/>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6C1F3-B9B4-A44F-97B9-1BCEB313387A}">
      <dsp:nvSpPr>
        <dsp:cNvPr id="0" name=""/>
        <dsp:cNvSpPr/>
      </dsp:nvSpPr>
      <dsp:spPr>
        <a:xfrm>
          <a:off x="0" y="1738693"/>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Dimensional Modeling – Steps</a:t>
          </a:r>
          <a:endParaRPr lang="en-US" sz="1300" kern="1200"/>
        </a:p>
      </dsp:txBody>
      <dsp:txXfrm>
        <a:off x="0" y="1738693"/>
        <a:ext cx="6263640" cy="289614"/>
      </dsp:txXfrm>
    </dsp:sp>
    <dsp:sp modelId="{0FD93B9D-4755-C84B-B396-00F81111F00B}">
      <dsp:nvSpPr>
        <dsp:cNvPr id="0" name=""/>
        <dsp:cNvSpPr/>
      </dsp:nvSpPr>
      <dsp:spPr>
        <a:xfrm>
          <a:off x="0" y="2028308"/>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176FB-055B-E741-957A-2ECCBFB1F454}">
      <dsp:nvSpPr>
        <dsp:cNvPr id="0" name=""/>
        <dsp:cNvSpPr/>
      </dsp:nvSpPr>
      <dsp:spPr>
        <a:xfrm>
          <a:off x="0" y="2028308"/>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Logical Fact Table Diagram</a:t>
          </a:r>
          <a:endParaRPr lang="en-US" sz="1300" kern="1200" dirty="0"/>
        </a:p>
      </dsp:txBody>
      <dsp:txXfrm>
        <a:off x="0" y="2028308"/>
        <a:ext cx="6263640" cy="289614"/>
      </dsp:txXfrm>
    </dsp:sp>
    <dsp:sp modelId="{A368D69D-2FC2-FA4F-9127-FC078BAC7A2E}">
      <dsp:nvSpPr>
        <dsp:cNvPr id="0" name=""/>
        <dsp:cNvSpPr/>
      </dsp:nvSpPr>
      <dsp:spPr>
        <a:xfrm>
          <a:off x="0" y="2317922"/>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4C23D-A736-5946-940A-211D28291ACC}">
      <dsp:nvSpPr>
        <dsp:cNvPr id="0" name=""/>
        <dsp:cNvSpPr/>
      </dsp:nvSpPr>
      <dsp:spPr>
        <a:xfrm>
          <a:off x="0" y="2317922"/>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Detailed logical Fact table </a:t>
          </a:r>
        </a:p>
      </dsp:txBody>
      <dsp:txXfrm>
        <a:off x="0" y="2317922"/>
        <a:ext cx="6263640" cy="289614"/>
      </dsp:txXfrm>
    </dsp:sp>
    <dsp:sp modelId="{F986A875-980D-4C49-B824-D4D83A557820}">
      <dsp:nvSpPr>
        <dsp:cNvPr id="0" name=""/>
        <dsp:cNvSpPr/>
      </dsp:nvSpPr>
      <dsp:spPr>
        <a:xfrm>
          <a:off x="0" y="2607536"/>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DA3CC-3724-914E-A290-5F8B988DFF29}">
      <dsp:nvSpPr>
        <dsp:cNvPr id="0" name=""/>
        <dsp:cNvSpPr/>
      </dsp:nvSpPr>
      <dsp:spPr>
        <a:xfrm>
          <a:off x="0" y="2607536"/>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a:t>High Level Model Diagram</a:t>
          </a:r>
          <a:endParaRPr lang="en-US" sz="1300" kern="1200"/>
        </a:p>
      </dsp:txBody>
      <dsp:txXfrm>
        <a:off x="0" y="2607536"/>
        <a:ext cx="6263640" cy="289614"/>
      </dsp:txXfrm>
    </dsp:sp>
    <dsp:sp modelId="{6B3C8900-6030-E34F-A78A-D69BC17311E2}">
      <dsp:nvSpPr>
        <dsp:cNvPr id="0" name=""/>
        <dsp:cNvSpPr/>
      </dsp:nvSpPr>
      <dsp:spPr>
        <a:xfrm>
          <a:off x="0" y="2897151"/>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761A3-CCCC-1240-BB24-A656EE8A76EB}">
      <dsp:nvSpPr>
        <dsp:cNvPr id="0" name=""/>
        <dsp:cNvSpPr/>
      </dsp:nvSpPr>
      <dsp:spPr>
        <a:xfrm>
          <a:off x="0" y="2897151"/>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Detailed Fact Table-Team Performance</a:t>
          </a:r>
          <a:endParaRPr lang="en-US" sz="1300" kern="1200" dirty="0"/>
        </a:p>
      </dsp:txBody>
      <dsp:txXfrm>
        <a:off x="0" y="2897151"/>
        <a:ext cx="6263640" cy="289614"/>
      </dsp:txXfrm>
    </dsp:sp>
    <dsp:sp modelId="{2E2B5F96-EC17-8648-AB03-4C89334E39EA}">
      <dsp:nvSpPr>
        <dsp:cNvPr id="0" name=""/>
        <dsp:cNvSpPr/>
      </dsp:nvSpPr>
      <dsp:spPr>
        <a:xfrm>
          <a:off x="0" y="3186765"/>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1F47E-6682-F341-BF58-E19262E2FA55}">
      <dsp:nvSpPr>
        <dsp:cNvPr id="0" name=""/>
        <dsp:cNvSpPr/>
      </dsp:nvSpPr>
      <dsp:spPr>
        <a:xfrm>
          <a:off x="0" y="3186765"/>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Aggregate Table</a:t>
          </a:r>
          <a:endParaRPr lang="en-US" sz="1300" kern="1200" dirty="0"/>
        </a:p>
      </dsp:txBody>
      <dsp:txXfrm>
        <a:off x="0" y="3186765"/>
        <a:ext cx="6263640" cy="289614"/>
      </dsp:txXfrm>
    </dsp:sp>
    <dsp:sp modelId="{BD301A06-B2FF-F64D-8C10-8EC96AD0B748}">
      <dsp:nvSpPr>
        <dsp:cNvPr id="0" name=""/>
        <dsp:cNvSpPr/>
      </dsp:nvSpPr>
      <dsp:spPr>
        <a:xfrm>
          <a:off x="0" y="3476379"/>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BE857-37A1-F74B-BA01-E1CDE0A1C827}">
      <dsp:nvSpPr>
        <dsp:cNvPr id="0" name=""/>
        <dsp:cNvSpPr/>
      </dsp:nvSpPr>
      <dsp:spPr>
        <a:xfrm>
          <a:off x="0" y="3476379"/>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Dimensions Attribute Detailed Diagram: Season Details</a:t>
          </a:r>
          <a:endParaRPr lang="en-US" sz="1300" kern="1200" dirty="0"/>
        </a:p>
      </dsp:txBody>
      <dsp:txXfrm>
        <a:off x="0" y="3476379"/>
        <a:ext cx="6263640" cy="289614"/>
      </dsp:txXfrm>
    </dsp:sp>
    <dsp:sp modelId="{4D733C4D-7BE3-4D43-B252-682375744EE1}">
      <dsp:nvSpPr>
        <dsp:cNvPr id="0" name=""/>
        <dsp:cNvSpPr/>
      </dsp:nvSpPr>
      <dsp:spPr>
        <a:xfrm>
          <a:off x="0" y="3765994"/>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7F177-8A56-BA42-90F3-D4932CA2FCE2}">
      <dsp:nvSpPr>
        <dsp:cNvPr id="0" name=""/>
        <dsp:cNvSpPr/>
      </dsp:nvSpPr>
      <dsp:spPr>
        <a:xfrm>
          <a:off x="0" y="3765994"/>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Dimensional Table Description</a:t>
          </a:r>
        </a:p>
      </dsp:txBody>
      <dsp:txXfrm>
        <a:off x="0" y="3765994"/>
        <a:ext cx="6263640" cy="289614"/>
      </dsp:txXfrm>
    </dsp:sp>
    <dsp:sp modelId="{6E6236D7-1445-C747-BB1B-3EF3DB6F5705}">
      <dsp:nvSpPr>
        <dsp:cNvPr id="0" name=""/>
        <dsp:cNvSpPr/>
      </dsp:nvSpPr>
      <dsp:spPr>
        <a:xfrm>
          <a:off x="0" y="4055608"/>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3CCED-74EE-F845-BF00-8C189E47601A}">
      <dsp:nvSpPr>
        <dsp:cNvPr id="0" name=""/>
        <dsp:cNvSpPr/>
      </dsp:nvSpPr>
      <dsp:spPr>
        <a:xfrm>
          <a:off x="0" y="4055608"/>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OLAP Cube Design</a:t>
          </a:r>
          <a:endParaRPr lang="en-US" sz="1300" kern="1200" dirty="0"/>
        </a:p>
      </dsp:txBody>
      <dsp:txXfrm>
        <a:off x="0" y="4055608"/>
        <a:ext cx="6263640" cy="289614"/>
      </dsp:txXfrm>
    </dsp:sp>
    <dsp:sp modelId="{F824BA58-00D2-FC41-AA46-E8088B008DDA}">
      <dsp:nvSpPr>
        <dsp:cNvPr id="0" name=""/>
        <dsp:cNvSpPr/>
      </dsp:nvSpPr>
      <dsp:spPr>
        <a:xfrm>
          <a:off x="0" y="4345222"/>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ED539-B19A-D844-A4BE-DC5560E483AA}">
      <dsp:nvSpPr>
        <dsp:cNvPr id="0" name=""/>
        <dsp:cNvSpPr/>
      </dsp:nvSpPr>
      <dsp:spPr>
        <a:xfrm>
          <a:off x="0" y="4345222"/>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Slicing and Dicing</a:t>
          </a:r>
        </a:p>
      </dsp:txBody>
      <dsp:txXfrm>
        <a:off x="0" y="4345222"/>
        <a:ext cx="6263640" cy="289614"/>
      </dsp:txXfrm>
    </dsp:sp>
    <dsp:sp modelId="{D1BC9CE9-ECD2-4D46-9918-07E747046888}">
      <dsp:nvSpPr>
        <dsp:cNvPr id="0" name=""/>
        <dsp:cNvSpPr/>
      </dsp:nvSpPr>
      <dsp:spPr>
        <a:xfrm>
          <a:off x="0" y="4634837"/>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C37B6-6CF0-E747-9D90-652BC23552B6}">
      <dsp:nvSpPr>
        <dsp:cNvPr id="0" name=""/>
        <dsp:cNvSpPr/>
      </dsp:nvSpPr>
      <dsp:spPr>
        <a:xfrm>
          <a:off x="0" y="4634837"/>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Analytical Dashboard Using Tableau</a:t>
          </a:r>
          <a:endParaRPr lang="en-US" sz="1300" kern="1200" dirty="0"/>
        </a:p>
      </dsp:txBody>
      <dsp:txXfrm>
        <a:off x="0" y="4634837"/>
        <a:ext cx="6263640" cy="289614"/>
      </dsp:txXfrm>
    </dsp:sp>
    <dsp:sp modelId="{1081CBC4-814F-184C-9448-2504FE35DAC0}">
      <dsp:nvSpPr>
        <dsp:cNvPr id="0" name=""/>
        <dsp:cNvSpPr/>
      </dsp:nvSpPr>
      <dsp:spPr>
        <a:xfrm>
          <a:off x="0" y="4924451"/>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9C935-318A-B840-B5E3-EC0CA134D299}">
      <dsp:nvSpPr>
        <dsp:cNvPr id="0" name=""/>
        <dsp:cNvSpPr/>
      </dsp:nvSpPr>
      <dsp:spPr>
        <a:xfrm>
          <a:off x="0" y="4924451"/>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User/Task Analysis</a:t>
          </a:r>
          <a:endParaRPr lang="en-US" sz="1300" kern="1200" dirty="0"/>
        </a:p>
      </dsp:txBody>
      <dsp:txXfrm>
        <a:off x="0" y="4924451"/>
        <a:ext cx="6263640" cy="289614"/>
      </dsp:txXfrm>
    </dsp:sp>
    <dsp:sp modelId="{49819CD6-3F5C-0A45-B346-420367E7730E}">
      <dsp:nvSpPr>
        <dsp:cNvPr id="0" name=""/>
        <dsp:cNvSpPr/>
      </dsp:nvSpPr>
      <dsp:spPr>
        <a:xfrm>
          <a:off x="0" y="5214065"/>
          <a:ext cx="62636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9D092-5599-3546-BAD4-EDAACD7F0C1F}">
      <dsp:nvSpPr>
        <dsp:cNvPr id="0" name=""/>
        <dsp:cNvSpPr/>
      </dsp:nvSpPr>
      <dsp:spPr>
        <a:xfrm>
          <a:off x="0" y="5214065"/>
          <a:ext cx="6263640" cy="28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Reference</a:t>
          </a:r>
          <a:r>
            <a:rPr lang="en-US" sz="1300" kern="1200" baseline="0" dirty="0"/>
            <a:t> </a:t>
          </a:r>
          <a:endParaRPr lang="en-US" sz="1300" kern="1200" dirty="0"/>
        </a:p>
      </dsp:txBody>
      <dsp:txXfrm>
        <a:off x="0" y="5214065"/>
        <a:ext cx="6263640" cy="289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499AC-6106-434D-9E00-FA85EBAD0107}">
      <dsp:nvSpPr>
        <dsp:cNvPr id="0" name=""/>
        <dsp:cNvSpPr/>
      </dsp:nvSpPr>
      <dsp:spPr>
        <a:xfrm>
          <a:off x="0" y="3406931"/>
          <a:ext cx="8229600" cy="111823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Moreover, the NBA has evolved its digital presence to include various online platforms and social media, making basketball and its stars accessible to fans around the world.</a:t>
          </a:r>
        </a:p>
      </dsp:txBody>
      <dsp:txXfrm>
        <a:off x="0" y="3406931"/>
        <a:ext cx="8229600" cy="1118230"/>
      </dsp:txXfrm>
    </dsp:sp>
    <dsp:sp modelId="{2ED1AFD7-86BC-4A36-B710-D73E82379DB1}">
      <dsp:nvSpPr>
        <dsp:cNvPr id="0" name=""/>
        <dsp:cNvSpPr/>
      </dsp:nvSpPr>
      <dsp:spPr>
        <a:xfrm rot="10800000">
          <a:off x="0" y="1703865"/>
          <a:ext cx="8229600" cy="1719839"/>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The league has also been at the forefront of social justice issues, allowing its players to use their platforms to advocate for change. The NBA Cares program is the league's global community outreach initiative that addresses social issues, and NBA players are known for their engagement in philanthropic and educational activities.</a:t>
          </a:r>
        </a:p>
      </dsp:txBody>
      <dsp:txXfrm rot="10800000">
        <a:off x="0" y="1703865"/>
        <a:ext cx="8229600" cy="1117500"/>
      </dsp:txXfrm>
    </dsp:sp>
    <dsp:sp modelId="{C4051221-46AB-4D3B-86CC-EED9579AD41A}">
      <dsp:nvSpPr>
        <dsp:cNvPr id="0" name=""/>
        <dsp:cNvSpPr/>
      </dsp:nvSpPr>
      <dsp:spPr>
        <a:xfrm rot="10800000">
          <a:off x="0" y="799"/>
          <a:ext cx="8229600" cy="1719839"/>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The NBA is also an active member of USA Basketball (USAB), which is recognized by FIBA (the International Basketball Federation) as the national governing body for basketball in the United States. The league's influence extends beyond the borders of the U.S. and Canada, with numerous international players contributing to its teams and a massive global following.</a:t>
          </a:r>
        </a:p>
      </dsp:txBody>
      <dsp:txXfrm rot="10800000">
        <a:off x="0" y="799"/>
        <a:ext cx="8229600" cy="11175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84B83-6C2A-6D44-B8B0-0922943F6830}"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0297E-E6C2-2F41-9BED-D8E0923FA994}" type="slidenum">
              <a:rPr lang="en-US" smtClean="0"/>
              <a:t>‹#›</a:t>
            </a:fld>
            <a:endParaRPr lang="en-US"/>
          </a:p>
        </p:txBody>
      </p:sp>
    </p:spTree>
    <p:extLst>
      <p:ext uri="{BB962C8B-B14F-4D97-AF65-F5344CB8AC3E}">
        <p14:creationId xmlns:p14="http://schemas.microsoft.com/office/powerpoint/2010/main" val="91320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E915677-9CDE-3DAC-AB0D-B563942638D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5DE83039-9E67-ADC7-71F1-24EDA89F13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Wingdings" panose="05000000000000000000" pitchFamily="2" charset="2"/>
              <a:buChar char="q"/>
            </a:pPr>
            <a:r>
              <a:rPr lang="en-US" altLang="en-US">
                <a:latin typeface="Arial" panose="020B0604020202020204" pitchFamily="34" charset="0"/>
                <a:cs typeface="Arial" panose="020B0604020202020204" pitchFamily="34" charset="0"/>
              </a:rPr>
              <a:t>Client needs help in managing its human capital as an example</a:t>
            </a:r>
          </a:p>
          <a:p>
            <a:r>
              <a:rPr lang="en-US" altLang="en-US">
                <a:latin typeface="Arial" panose="020B0604020202020204" pitchFamily="34" charset="0"/>
                <a:cs typeface="Arial" panose="020B0604020202020204" pitchFamily="34" charset="0"/>
              </a:rPr>
              <a:t> </a:t>
            </a:r>
          </a:p>
          <a:p>
            <a:pPr>
              <a:buFont typeface="Wingdings" panose="05000000000000000000" pitchFamily="2" charset="2"/>
              <a:buChar char="q"/>
            </a:pPr>
            <a:r>
              <a:rPr lang="en-US" altLang="en-US">
                <a:latin typeface="Arial" panose="020B0604020202020204" pitchFamily="34" charset="0"/>
                <a:cs typeface="Arial" panose="020B0604020202020204" pitchFamily="34" charset="0"/>
              </a:rPr>
              <a:t>Consultant goes to client to better understand client needs and then propose a solution and at this stage place initial contract.</a:t>
            </a:r>
          </a:p>
          <a:p>
            <a:r>
              <a:rPr lang="en-US" altLang="en-US">
                <a:latin typeface="Arial" panose="020B0604020202020204" pitchFamily="34" charset="0"/>
                <a:cs typeface="Arial" panose="020B0604020202020204" pitchFamily="34" charset="0"/>
              </a:rPr>
              <a:t> </a:t>
            </a:r>
          </a:p>
          <a:p>
            <a:pPr>
              <a:buFont typeface="Wingdings" panose="05000000000000000000" pitchFamily="2" charset="2"/>
              <a:buChar char="q"/>
            </a:pPr>
            <a:r>
              <a:rPr lang="en-US" altLang="en-US">
                <a:latin typeface="Arial" panose="020B0604020202020204" pitchFamily="34" charset="0"/>
                <a:cs typeface="Arial" panose="020B0604020202020204" pitchFamily="34" charset="0"/>
              </a:rPr>
              <a:t>After negotiations a contract will be assigned to the Client/Account which can then be broken down to many projects</a:t>
            </a:r>
          </a:p>
          <a:p>
            <a:r>
              <a:rPr lang="en-US" altLang="en-US">
                <a:latin typeface="Arial" panose="020B0604020202020204" pitchFamily="34" charset="0"/>
                <a:cs typeface="Arial" panose="020B0604020202020204" pitchFamily="34" charset="0"/>
              </a:rPr>
              <a:t> </a:t>
            </a:r>
          </a:p>
          <a:p>
            <a:pPr>
              <a:buFont typeface="Wingdings" panose="05000000000000000000" pitchFamily="2" charset="2"/>
              <a:buChar char="q"/>
            </a:pPr>
            <a:r>
              <a:rPr lang="en-US" altLang="en-US">
                <a:latin typeface="Arial" panose="020B0604020202020204" pitchFamily="34" charset="0"/>
                <a:cs typeface="Arial" panose="020B0604020202020204" pitchFamily="34" charset="0"/>
              </a:rPr>
              <a:t>A Relationship manager will handle the Client as a whole, and a project manager is responsible for individual projects.</a:t>
            </a:r>
          </a:p>
          <a:p>
            <a:endParaRPr lang="en-US" altLang="en-US">
              <a:latin typeface="Arial" panose="020B0604020202020204" pitchFamily="34" charset="0"/>
              <a:cs typeface="Arial" panose="020B0604020202020204" pitchFamily="34" charset="0"/>
            </a:endParaRPr>
          </a:p>
        </p:txBody>
      </p:sp>
      <p:sp>
        <p:nvSpPr>
          <p:cNvPr id="13316" name="Slide Number Placeholder 3">
            <a:extLst>
              <a:ext uri="{FF2B5EF4-FFF2-40B4-BE49-F238E27FC236}">
                <a16:creationId xmlns:a16="http://schemas.microsoft.com/office/drawing/2014/main" id="{344CCA9C-E55F-5575-65B4-D7B1A91A6C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3B596288-CC49-4D11-AB18-5D86DEC8EA4C}" type="slidenum">
              <a:rPr lang="en-US" altLang="en-US" smtClean="0"/>
              <a:pPr>
                <a:spcBef>
                  <a:spcPct val="0"/>
                </a:spcBef>
              </a:pPr>
              <a:t>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6A181577-950B-6A97-3A05-C076A0BD9F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8459A9CE-97B3-AA5D-EEAA-D69350D9C0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US" altLang="en-US" sz="2800"/>
              <a:t>An OLAP cube may also be considered an example of an </a:t>
            </a:r>
            <a:r>
              <a:rPr lang="ja-JP" altLang="en-US" sz="2800"/>
              <a:t>“</a:t>
            </a:r>
            <a:r>
              <a:rPr lang="en-US" altLang="ja-JP" sz="2800"/>
              <a:t>aggregate navigator</a:t>
            </a:r>
            <a:r>
              <a:rPr lang="ja-JP" altLang="en-US" sz="2800"/>
              <a:t>”</a:t>
            </a:r>
            <a:endParaRPr lang="en-US" altLang="ja-JP" sz="2800"/>
          </a:p>
          <a:p>
            <a:pPr lvl="1">
              <a:lnSpc>
                <a:spcPct val="90000"/>
              </a:lnSpc>
            </a:pPr>
            <a:r>
              <a:rPr lang="en-US" altLang="en-US" sz="2000"/>
              <a:t>No aggregate navigator algorithm and therefore no processing overhead - i.e., no SQL redirect &amp; transformation. Navigate directly within the cube structure (e.g., drill-down)</a:t>
            </a:r>
          </a:p>
          <a:p>
            <a:pPr lvl="1">
              <a:lnSpc>
                <a:spcPct val="90000"/>
              </a:lnSpc>
            </a:pPr>
            <a:r>
              <a:rPr lang="en-US" altLang="en-US" sz="2000"/>
              <a:t>For the power users</a:t>
            </a:r>
          </a:p>
          <a:p>
            <a:endParaRPr lang="en-US" altLang="en-US"/>
          </a:p>
        </p:txBody>
      </p:sp>
      <p:sp>
        <p:nvSpPr>
          <p:cNvPr id="39940" name="Slide Number Placeholder 3">
            <a:extLst>
              <a:ext uri="{FF2B5EF4-FFF2-40B4-BE49-F238E27FC236}">
                <a16:creationId xmlns:a16="http://schemas.microsoft.com/office/drawing/2014/main" id="{CCDA59A4-369B-AECB-BB27-B96B634E63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81EAD101-6156-43A2-BDBC-1534530AB87B}" type="slidenum">
              <a:rPr lang="en-US" altLang="en-US" smtClean="0"/>
              <a:pPr>
                <a:spcBef>
                  <a:spcPct val="0"/>
                </a:spcBef>
              </a:pPr>
              <a:t>19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773E-EA4B-42E5-DD94-2E7B30280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6D5025-D071-BBDD-B1B6-B754F673F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F55EA5-6CB0-5362-6AE8-36F967599CD4}"/>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6C38EC76-4264-350A-D819-932E9C339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7DD50-1EC0-6246-67D5-A6AB1D74EBA5}"/>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218215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16723-424D-295A-2428-2C8CBACCF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0903DE-4970-3119-3883-DF1894054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CCA9D-2965-E044-8C34-3CEE9A2279F6}"/>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DBE3FE5B-94AC-0A38-7430-47BDA906D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44263-9145-5FA6-3A87-E7F718FDAA5D}"/>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336499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2A04A-72B0-EC9C-1253-A4B7A263E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31313-CD3D-B131-F210-4772AE358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44D99-4233-3384-698F-BD540AD59099}"/>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F6BB2A42-CE92-00EB-E50F-45948277E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3D8E7-E277-5893-70C8-AC2149788398}"/>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244606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6EA13-7C5A-93CF-155F-5E4EDECF0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7CBFEE-6782-2A97-E88F-F05C72A59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E055B-7F02-AD4B-CA23-243E70DAAE9D}"/>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73CDDF50-B05E-379E-8E67-396C8B2E1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23B4B-131E-0EB5-6C68-E5441AA3C042}"/>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190846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AF6C-EDB0-1071-E3BD-6C8430D89F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A67510-988F-CD75-FF0C-516FB64BD6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CAB21B-1D53-A86C-BA2F-079B578920A0}"/>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5B77D488-F804-C68E-7D79-120F313F2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2E1A2-D4D3-288F-FF99-64265E2C65D2}"/>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595743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15A7-8082-7887-F43B-6F58071DC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2706F-A685-6360-49A5-460A6C06F4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25AD43-C5EA-C8F0-3DB1-ECB15ABDD6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12862A-3023-2521-4EB5-D4F76966146F}"/>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6" name="Footer Placeholder 5">
            <a:extLst>
              <a:ext uri="{FF2B5EF4-FFF2-40B4-BE49-F238E27FC236}">
                <a16:creationId xmlns:a16="http://schemas.microsoft.com/office/drawing/2014/main" id="{C838048C-10AB-779C-8D2A-E54ADD74E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367BD-DFF0-ED3A-D002-0FAE63396371}"/>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3999224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81D0-7526-C7D5-7FCE-50F0D659FB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00583-46D2-8F8F-DC47-822D22938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3D8813-CA38-3210-D9A2-098A886AF9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E7B3E7-8B50-16C2-6DD9-01AF4A52C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2EA45-F165-1C4D-B4B2-D2592854C8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F6720C-B751-0633-FB4A-D9CC6BEBAAF0}"/>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8" name="Footer Placeholder 7">
            <a:extLst>
              <a:ext uri="{FF2B5EF4-FFF2-40B4-BE49-F238E27FC236}">
                <a16:creationId xmlns:a16="http://schemas.microsoft.com/office/drawing/2014/main" id="{CF76DD69-642F-15F9-5398-F718A9DCD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6031EB-14BF-525B-BED7-BA8CB3BE211F}"/>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56425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1EF3-8342-D487-2BA3-E7B48F6104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F0B080-3504-9A14-AF62-795703D29C92}"/>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4" name="Footer Placeholder 3">
            <a:extLst>
              <a:ext uri="{FF2B5EF4-FFF2-40B4-BE49-F238E27FC236}">
                <a16:creationId xmlns:a16="http://schemas.microsoft.com/office/drawing/2014/main" id="{B19004B8-E041-B398-5E0A-0DCA567CE8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D473D1-4C1A-BFE8-9685-8ECE47B00C39}"/>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4225406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F290-80C2-B99C-CF19-974A5C500FC0}"/>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3" name="Footer Placeholder 2">
            <a:extLst>
              <a:ext uri="{FF2B5EF4-FFF2-40B4-BE49-F238E27FC236}">
                <a16:creationId xmlns:a16="http://schemas.microsoft.com/office/drawing/2014/main" id="{1908DD83-93BB-5607-6EBB-3371495A88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12A8C-F2E3-ABBD-779B-A5DEDE1DC511}"/>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42807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36A6-0964-9FD7-67FE-FF2148EFE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E37146-4B56-AFF4-C9EA-5F1FB8D20F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E6BB3-251F-74AC-664E-42970752A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1A9656-12B1-79A4-5418-B48E3E18E892}"/>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6" name="Footer Placeholder 5">
            <a:extLst>
              <a:ext uri="{FF2B5EF4-FFF2-40B4-BE49-F238E27FC236}">
                <a16:creationId xmlns:a16="http://schemas.microsoft.com/office/drawing/2014/main" id="{9ADC15FA-55A0-EFDE-7D34-E3128CD0C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116BB-D8E2-D6AE-4C18-70FA47F58962}"/>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356423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AA9A-896E-22A1-A74F-41B919634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5F3D0-99AC-20E4-C372-FC7DB0F02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202B3C-5A82-D5BE-A3A4-9ECBAE2F0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167CA-62CB-B86D-4155-EE0B57CB62D7}"/>
              </a:ext>
            </a:extLst>
          </p:cNvPr>
          <p:cNvSpPr>
            <a:spLocks noGrp="1"/>
          </p:cNvSpPr>
          <p:nvPr>
            <p:ph type="dt" sz="half" idx="10"/>
          </p:nvPr>
        </p:nvSpPr>
        <p:spPr/>
        <p:txBody>
          <a:bodyPr/>
          <a:lstStyle/>
          <a:p>
            <a:fld id="{635017D7-1994-554B-A010-6F1DF1174FBE}" type="datetimeFigureOut">
              <a:rPr lang="en-US" smtClean="0"/>
              <a:t>12/12/2024</a:t>
            </a:fld>
            <a:endParaRPr lang="en-US"/>
          </a:p>
        </p:txBody>
      </p:sp>
      <p:sp>
        <p:nvSpPr>
          <p:cNvPr id="6" name="Footer Placeholder 5">
            <a:extLst>
              <a:ext uri="{FF2B5EF4-FFF2-40B4-BE49-F238E27FC236}">
                <a16:creationId xmlns:a16="http://schemas.microsoft.com/office/drawing/2014/main" id="{E8C284A4-C84F-950E-4EC2-3984A2A04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2910F-0FEF-9794-9986-65592605DFB7}"/>
              </a:ext>
            </a:extLst>
          </p:cNvPr>
          <p:cNvSpPr>
            <a:spLocks noGrp="1"/>
          </p:cNvSpPr>
          <p:nvPr>
            <p:ph type="sldNum" sz="quarter" idx="12"/>
          </p:nvPr>
        </p:nvSpPr>
        <p:spPr/>
        <p:txBody>
          <a:bodyPr/>
          <a:lstStyle/>
          <a:p>
            <a:fld id="{9C83223C-3998-2647-A241-DC86C31F1D3C}" type="slidenum">
              <a:rPr lang="en-US" smtClean="0"/>
              <a:t>‹#›</a:t>
            </a:fld>
            <a:endParaRPr lang="en-US"/>
          </a:p>
        </p:txBody>
      </p:sp>
    </p:spTree>
    <p:extLst>
      <p:ext uri="{BB962C8B-B14F-4D97-AF65-F5344CB8AC3E}">
        <p14:creationId xmlns:p14="http://schemas.microsoft.com/office/powerpoint/2010/main" val="1379434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34F495-F707-A11E-B3CB-7BE37DCEC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11499F-D775-77C3-97E6-366BA0CA8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34913-71EB-4BE1-A5C3-AEB55EE87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5017D7-1994-554B-A010-6F1DF1174FBE}" type="datetimeFigureOut">
              <a:rPr lang="en-US" smtClean="0"/>
              <a:t>12/12/2024</a:t>
            </a:fld>
            <a:endParaRPr lang="en-US"/>
          </a:p>
        </p:txBody>
      </p:sp>
      <p:sp>
        <p:nvSpPr>
          <p:cNvPr id="5" name="Footer Placeholder 4">
            <a:extLst>
              <a:ext uri="{FF2B5EF4-FFF2-40B4-BE49-F238E27FC236}">
                <a16:creationId xmlns:a16="http://schemas.microsoft.com/office/drawing/2014/main" id="{624AECD0-1B69-80CD-8816-6483B7C85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66ADC1-CF05-0E75-FE5E-FA8D36E1BE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83223C-3998-2647-A241-DC86C31F1D3C}" type="slidenum">
              <a:rPr lang="en-US" smtClean="0"/>
              <a:t>‹#›</a:t>
            </a:fld>
            <a:endParaRPr lang="en-US"/>
          </a:p>
        </p:txBody>
      </p:sp>
    </p:spTree>
    <p:extLst>
      <p:ext uri="{BB962C8B-B14F-4D97-AF65-F5344CB8AC3E}">
        <p14:creationId xmlns:p14="http://schemas.microsoft.com/office/powerpoint/2010/main" val="1040798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datasets/wyattowalsh/basketball" TargetMode="External"/><Relationship Id="rId2" Type="http://schemas.openxmlformats.org/officeDocument/2006/relationships/hyperlink" Target="https://github.com/swar/nba_api"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data.world/datasets/nb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sketball hitting the board">
            <a:extLst>
              <a:ext uri="{FF2B5EF4-FFF2-40B4-BE49-F238E27FC236}">
                <a16:creationId xmlns:a16="http://schemas.microsoft.com/office/drawing/2014/main" id="{D71CEE58-CBF5-8821-F476-7890541CCF96}"/>
              </a:ext>
            </a:extLst>
          </p:cNvPr>
          <p:cNvPicPr>
            <a:picLocks noChangeAspect="1"/>
          </p:cNvPicPr>
          <p:nvPr/>
        </p:nvPicPr>
        <p:blipFill rotWithShape="1">
          <a:blip r:embed="rId2">
            <a:alphaModFix amt="50000"/>
          </a:blip>
          <a:srcRect t="3904" b="21345"/>
          <a:stretch/>
        </p:blipFill>
        <p:spPr>
          <a:xfrm>
            <a:off x="21" y="10"/>
            <a:ext cx="12191979" cy="6857990"/>
          </a:xfrm>
          <a:prstGeom prst="rect">
            <a:avLst/>
          </a:prstGeom>
        </p:spPr>
      </p:pic>
      <p:sp>
        <p:nvSpPr>
          <p:cNvPr id="2" name="Title 1">
            <a:extLst>
              <a:ext uri="{FF2B5EF4-FFF2-40B4-BE49-F238E27FC236}">
                <a16:creationId xmlns:a16="http://schemas.microsoft.com/office/drawing/2014/main" id="{F245B149-A2FD-8F53-6D08-64986BE5173E}"/>
              </a:ext>
            </a:extLst>
          </p:cNvPr>
          <p:cNvSpPr>
            <a:spLocks noGrp="1"/>
          </p:cNvSpPr>
          <p:nvPr>
            <p:ph type="ctrTitle"/>
          </p:nvPr>
        </p:nvSpPr>
        <p:spPr>
          <a:xfrm>
            <a:off x="762000" y="1137435"/>
            <a:ext cx="7705106" cy="2080778"/>
          </a:xfrm>
        </p:spPr>
        <p:txBody>
          <a:bodyPr anchor="t">
            <a:normAutofit/>
          </a:bodyPr>
          <a:lstStyle/>
          <a:p>
            <a:pPr algn="l"/>
            <a:br>
              <a:rPr lang="en-US" sz="4000" dirty="0">
                <a:solidFill>
                  <a:srgbClr val="FFFFFF"/>
                </a:solidFill>
              </a:rPr>
            </a:br>
            <a:r>
              <a:rPr lang="en-US" sz="4000" dirty="0">
                <a:solidFill>
                  <a:srgbClr val="FFFFFF"/>
                </a:solidFill>
              </a:rPr>
              <a:t>Developing a Data Warehouse and Business Intelligence System </a:t>
            </a:r>
          </a:p>
        </p:txBody>
      </p:sp>
      <p:sp>
        <p:nvSpPr>
          <p:cNvPr id="3" name="Subtitle 2">
            <a:extLst>
              <a:ext uri="{FF2B5EF4-FFF2-40B4-BE49-F238E27FC236}">
                <a16:creationId xmlns:a16="http://schemas.microsoft.com/office/drawing/2014/main" id="{447BD45B-E7DF-CFDF-870D-0AF416DC7A3B}"/>
              </a:ext>
            </a:extLst>
          </p:cNvPr>
          <p:cNvSpPr>
            <a:spLocks noGrp="1"/>
          </p:cNvSpPr>
          <p:nvPr>
            <p:ph type="subTitle" idx="1"/>
          </p:nvPr>
        </p:nvSpPr>
        <p:spPr>
          <a:xfrm>
            <a:off x="762000" y="3930733"/>
            <a:ext cx="5334000" cy="1789832"/>
          </a:xfrm>
        </p:spPr>
        <p:txBody>
          <a:bodyPr anchor="b">
            <a:normAutofit fontScale="92500" lnSpcReduction="10000"/>
          </a:bodyPr>
          <a:lstStyle/>
          <a:p>
            <a:pPr algn="l"/>
            <a:r>
              <a:rPr lang="en-US" dirty="0">
                <a:solidFill>
                  <a:srgbClr val="FFFFFF"/>
                </a:solidFill>
              </a:rPr>
              <a:t>Team Members (GROUP-2):</a:t>
            </a:r>
            <a:br>
              <a:rPr lang="en-US" dirty="0">
                <a:solidFill>
                  <a:srgbClr val="FFFFFF"/>
                </a:solidFill>
              </a:rPr>
            </a:br>
            <a:r>
              <a:rPr lang="en-US" dirty="0">
                <a:solidFill>
                  <a:srgbClr val="FFFFFF"/>
                </a:solidFill>
              </a:rPr>
              <a:t>Chandana Neerubhavi</a:t>
            </a:r>
            <a:br>
              <a:rPr lang="en-US" dirty="0">
                <a:solidFill>
                  <a:srgbClr val="FFFFFF"/>
                </a:solidFill>
              </a:rPr>
            </a:br>
            <a:r>
              <a:rPr lang="en-US" dirty="0" err="1">
                <a:solidFill>
                  <a:srgbClr val="FFFFFF"/>
                </a:solidFill>
              </a:rPr>
              <a:t>Yeshwanth</a:t>
            </a:r>
            <a:r>
              <a:rPr lang="en-US" dirty="0">
                <a:solidFill>
                  <a:srgbClr val="FFFFFF"/>
                </a:solidFill>
              </a:rPr>
              <a:t> </a:t>
            </a:r>
            <a:r>
              <a:rPr lang="en-US" dirty="0" err="1">
                <a:solidFill>
                  <a:srgbClr val="FFFFFF"/>
                </a:solidFill>
              </a:rPr>
              <a:t>Satyadev</a:t>
            </a:r>
            <a:r>
              <a:rPr lang="en-US" dirty="0">
                <a:solidFill>
                  <a:srgbClr val="FFFFFF"/>
                </a:solidFill>
              </a:rPr>
              <a:t> </a:t>
            </a:r>
            <a:r>
              <a:rPr lang="en-US" dirty="0" err="1">
                <a:solidFill>
                  <a:srgbClr val="FFFFFF"/>
                </a:solidFill>
              </a:rPr>
              <a:t>Yedla</a:t>
            </a:r>
            <a:br>
              <a:rPr lang="en-US" dirty="0">
                <a:solidFill>
                  <a:srgbClr val="FFFFFF"/>
                </a:solidFill>
              </a:rPr>
            </a:br>
            <a:r>
              <a:rPr lang="en-US" dirty="0" err="1">
                <a:solidFill>
                  <a:srgbClr val="FFFFFF"/>
                </a:solidFill>
              </a:rPr>
              <a:t>Jahnavi</a:t>
            </a:r>
            <a:r>
              <a:rPr lang="en-US" dirty="0">
                <a:solidFill>
                  <a:srgbClr val="FFFFFF"/>
                </a:solidFill>
              </a:rPr>
              <a:t> </a:t>
            </a:r>
            <a:r>
              <a:rPr lang="en-US" dirty="0" err="1">
                <a:solidFill>
                  <a:srgbClr val="FFFFFF"/>
                </a:solidFill>
              </a:rPr>
              <a:t>Enuganti</a:t>
            </a:r>
            <a:br>
              <a:rPr lang="en-US" dirty="0">
                <a:solidFill>
                  <a:srgbClr val="FFFFFF"/>
                </a:solidFill>
              </a:rPr>
            </a:br>
            <a:r>
              <a:rPr lang="en-US" dirty="0">
                <a:solidFill>
                  <a:srgbClr val="FFFFFF"/>
                </a:solidFill>
              </a:rPr>
              <a:t>Sai Narasimha</a:t>
            </a:r>
            <a:br>
              <a:rPr lang="en-US" dirty="0">
                <a:solidFill>
                  <a:srgbClr val="FFFFFF"/>
                </a:solidFill>
              </a:rPr>
            </a:br>
            <a:r>
              <a:rPr lang="en-US" dirty="0">
                <a:solidFill>
                  <a:srgbClr val="FFFFFF"/>
                </a:solidFill>
              </a:rPr>
              <a:t>Akhil </a:t>
            </a:r>
            <a:r>
              <a:rPr lang="en-US" dirty="0" err="1">
                <a:solidFill>
                  <a:srgbClr val="FFFFFF"/>
                </a:solidFill>
              </a:rPr>
              <a:t>Jillalla</a:t>
            </a:r>
            <a:endParaRPr lang="en-US" dirty="0">
              <a:solidFill>
                <a:srgbClr val="FFFFFF"/>
              </a:solidFill>
            </a:endParaRP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DF71A4-359A-6E60-B4DB-1F2751332EC3}"/>
              </a:ext>
            </a:extLst>
          </p:cNvPr>
          <p:cNvSpPr txBox="1"/>
          <p:nvPr/>
        </p:nvSpPr>
        <p:spPr>
          <a:xfrm>
            <a:off x="1040070" y="2999328"/>
            <a:ext cx="6192982" cy="646331"/>
          </a:xfrm>
          <a:prstGeom prst="rect">
            <a:avLst/>
          </a:prstGeom>
          <a:noFill/>
        </p:spPr>
        <p:txBody>
          <a:bodyPr wrap="square">
            <a:spAutoFit/>
          </a:bodyPr>
          <a:lstStyle/>
          <a:p>
            <a:r>
              <a:rPr lang="en-US" dirty="0">
                <a:highlight>
                  <a:srgbClr val="C0C0C0"/>
                </a:highlight>
              </a:rPr>
              <a:t>Business Intelligence and Data Integration </a:t>
            </a:r>
            <a:br>
              <a:rPr lang="en-US" dirty="0">
                <a:highlight>
                  <a:srgbClr val="C0C0C0"/>
                </a:highlight>
              </a:rPr>
            </a:br>
            <a:r>
              <a:rPr lang="en-US" dirty="0">
                <a:highlight>
                  <a:srgbClr val="C0C0C0"/>
                </a:highlight>
              </a:rPr>
              <a:t>DR. Joseph Morabito</a:t>
            </a:r>
          </a:p>
        </p:txBody>
      </p:sp>
    </p:spTree>
    <p:extLst>
      <p:ext uri="{BB962C8B-B14F-4D97-AF65-F5344CB8AC3E}">
        <p14:creationId xmlns:p14="http://schemas.microsoft.com/office/powerpoint/2010/main" val="117017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75B7-FF30-93DF-3151-EB7E96AC6383}"/>
              </a:ext>
            </a:extLst>
          </p:cNvPr>
          <p:cNvSpPr>
            <a:spLocks noGrp="1"/>
          </p:cNvSpPr>
          <p:nvPr>
            <p:ph type="title"/>
          </p:nvPr>
        </p:nvSpPr>
        <p:spPr>
          <a:xfrm>
            <a:off x="1981200" y="274638"/>
            <a:ext cx="8153400" cy="792162"/>
          </a:xfrm>
        </p:spPr>
        <p:txBody>
          <a:bodyPr/>
          <a:lstStyle/>
          <a:p>
            <a:pPr>
              <a:defRPr/>
            </a:pPr>
            <a:r>
              <a:rPr lang="en-US" sz="3600">
                <a:latin typeface="Arial" pitchFamily="34" charset="0"/>
                <a:cs typeface="Arial" pitchFamily="34" charset="0"/>
              </a:rPr>
              <a:t>Steps to Dimensional Modelling </a:t>
            </a:r>
            <a:endParaRPr lang="en-US" sz="3600" dirty="0">
              <a:latin typeface="Arial" pitchFamily="34" charset="0"/>
              <a:cs typeface="Arial" pitchFamily="34" charset="0"/>
            </a:endParaRPr>
          </a:p>
        </p:txBody>
      </p:sp>
      <p:sp>
        <p:nvSpPr>
          <p:cNvPr id="23555" name="TextBox 4">
            <a:extLst>
              <a:ext uri="{FF2B5EF4-FFF2-40B4-BE49-F238E27FC236}">
                <a16:creationId xmlns:a16="http://schemas.microsoft.com/office/drawing/2014/main" id="{FA18157B-4DDC-040B-18FF-868CE6885BB3}"/>
              </a:ext>
            </a:extLst>
          </p:cNvPr>
          <p:cNvSpPr txBox="1">
            <a:spLocks noChangeArrowheads="1"/>
          </p:cNvSpPr>
          <p:nvPr/>
        </p:nvSpPr>
        <p:spPr bwMode="auto">
          <a:xfrm>
            <a:off x="2971800" y="-4800600"/>
            <a:ext cx="6934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9pPr>
          </a:lstStyle>
          <a:p>
            <a:pPr eaLnBrk="1" hangingPunct="1">
              <a:spcBef>
                <a:spcPct val="0"/>
              </a:spcBef>
              <a:buClrTx/>
              <a:buSzTx/>
              <a:buFontTx/>
              <a:buNone/>
            </a:pPr>
            <a:r>
              <a:rPr lang="en-US" altLang="en-US" sz="1800">
                <a:latin typeface="Arial" panose="020B0604020202020204" pitchFamily="34" charset="0"/>
              </a:rPr>
              <a:t>High Level Enterprise Data Warehouse Bus Matrix</a:t>
            </a:r>
          </a:p>
        </p:txBody>
      </p:sp>
      <p:sp>
        <p:nvSpPr>
          <p:cNvPr id="23556" name="Rectangle 4">
            <a:extLst>
              <a:ext uri="{FF2B5EF4-FFF2-40B4-BE49-F238E27FC236}">
                <a16:creationId xmlns:a16="http://schemas.microsoft.com/office/drawing/2014/main" id="{3005DF2A-01D5-025D-F9D4-02018EBA7C97}"/>
              </a:ext>
            </a:extLst>
          </p:cNvPr>
          <p:cNvSpPr>
            <a:spLocks noChangeArrowheads="1"/>
          </p:cNvSpPr>
          <p:nvPr/>
        </p:nvSpPr>
        <p:spPr bwMode="auto">
          <a:xfrm>
            <a:off x="1981200" y="914401"/>
            <a:ext cx="8458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914400" indent="-45720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9pPr>
          </a:lstStyle>
          <a:p>
            <a:pPr eaLnBrk="1" hangingPunct="1">
              <a:spcBef>
                <a:spcPct val="0"/>
              </a:spcBef>
              <a:buClrTx/>
              <a:buSzTx/>
              <a:buFontTx/>
              <a:buNone/>
            </a:pPr>
            <a:endParaRPr lang="en-US" altLang="en-US" sz="1600">
              <a:latin typeface="Arial" panose="020B0604020202020204" pitchFamily="34" charset="0"/>
            </a:endParaRPr>
          </a:p>
          <a:p>
            <a:pPr eaLnBrk="1" hangingPunct="1">
              <a:spcBef>
                <a:spcPct val="0"/>
              </a:spcBef>
              <a:buSzTx/>
              <a:buFont typeface="Lucida Sans Unicode" panose="020B0602030504020204" pitchFamily="34" charset="0"/>
              <a:buAutoNum type="arabicPeriod"/>
            </a:pPr>
            <a:r>
              <a:rPr lang="en-US" altLang="en-US" sz="1600" b="1">
                <a:latin typeface="Arial" panose="020B0604020202020204" pitchFamily="34" charset="0"/>
              </a:rPr>
              <a:t>Choose a Business Process and its data</a:t>
            </a:r>
          </a:p>
          <a:p>
            <a:pPr lvl="1" eaLnBrk="1" hangingPunct="1">
              <a:spcBef>
                <a:spcPct val="0"/>
              </a:spcBef>
              <a:buFont typeface="Arial" panose="020B0604020202020204" pitchFamily="34" charset="0"/>
              <a:buChar char="•"/>
            </a:pPr>
            <a:r>
              <a:rPr lang="en-US" altLang="en-US" sz="1600" b="1">
                <a:latin typeface="Arial" panose="020B0604020202020204" pitchFamily="34" charset="0"/>
              </a:rPr>
              <a:t> </a:t>
            </a:r>
            <a:r>
              <a:rPr lang="en-US" altLang="en-US" sz="1600">
                <a:latin typeface="Arial" panose="020B0604020202020204" pitchFamily="34" charset="0"/>
              </a:rPr>
              <a:t>A Business Process is chosen as a Fact Table</a:t>
            </a:r>
          </a:p>
          <a:p>
            <a:pPr lvl="1" eaLnBrk="1" hangingPunct="1">
              <a:spcBef>
                <a:spcPct val="0"/>
              </a:spcBef>
              <a:buFont typeface="Arial" panose="020B0604020202020204" pitchFamily="34" charset="0"/>
              <a:buChar char="•"/>
            </a:pPr>
            <a:r>
              <a:rPr lang="en-US" altLang="en-US" sz="1600">
                <a:latin typeface="Arial" panose="020B0604020202020204" pitchFamily="34" charset="0"/>
              </a:rPr>
              <a:t>Design the DW by the Business Process not the Business Unit</a:t>
            </a:r>
          </a:p>
          <a:p>
            <a:pPr lvl="1" eaLnBrk="1" hangingPunct="1">
              <a:spcBef>
                <a:spcPct val="0"/>
              </a:spcBef>
              <a:buFontTx/>
              <a:buNone/>
            </a:pPr>
            <a:endParaRPr lang="en-US" altLang="en-US" sz="1600" b="1">
              <a:latin typeface="Arial" panose="020B0604020202020204" pitchFamily="34" charset="0"/>
            </a:endParaRPr>
          </a:p>
          <a:p>
            <a:pPr eaLnBrk="1" hangingPunct="1">
              <a:spcBef>
                <a:spcPct val="0"/>
              </a:spcBef>
              <a:buSzTx/>
              <a:buFont typeface="Lucida Sans Unicode" panose="020B0602030504020204" pitchFamily="34" charset="0"/>
              <a:buAutoNum type="arabicPeriod"/>
            </a:pPr>
            <a:r>
              <a:rPr lang="en-US" altLang="en-US" sz="1600" b="1">
                <a:latin typeface="Arial" panose="020B0604020202020204" pitchFamily="34" charset="0"/>
              </a:rPr>
              <a:t>Choose the Grain of the Business Process</a:t>
            </a:r>
          </a:p>
          <a:p>
            <a:pPr lvl="1" eaLnBrk="1" hangingPunct="1">
              <a:spcBef>
                <a:spcPct val="0"/>
              </a:spcBef>
              <a:buFont typeface="Arial" panose="020B0604020202020204" pitchFamily="34" charset="0"/>
              <a:buChar char="•"/>
            </a:pPr>
            <a:r>
              <a:rPr lang="en-US" altLang="en-US" sz="1600">
                <a:latin typeface="Arial" panose="020B0604020202020204" pitchFamily="34" charset="0"/>
              </a:rPr>
              <a:t>Represents one row of the Fact Table</a:t>
            </a:r>
          </a:p>
          <a:p>
            <a:pPr lvl="1" eaLnBrk="1" hangingPunct="1">
              <a:spcBef>
                <a:spcPct val="0"/>
              </a:spcBef>
              <a:buFont typeface="Arial" panose="020B0604020202020204" pitchFamily="34" charset="0"/>
              <a:buChar char="•"/>
            </a:pPr>
            <a:r>
              <a:rPr lang="en-US" altLang="en-US" sz="1600">
                <a:latin typeface="Arial" panose="020B0604020202020204" pitchFamily="34" charset="0"/>
              </a:rPr>
              <a:t>Choose the lowest possible grain, aggregate to higher levels</a:t>
            </a:r>
          </a:p>
          <a:p>
            <a:pPr eaLnBrk="1" hangingPunct="1">
              <a:spcBef>
                <a:spcPct val="0"/>
              </a:spcBef>
              <a:buSzTx/>
              <a:buFont typeface="Arial" panose="020B0604020202020204" pitchFamily="34" charset="0"/>
              <a:buAutoNum type="arabicPeriod"/>
            </a:pPr>
            <a:endParaRPr lang="en-US" altLang="en-US" sz="1600">
              <a:latin typeface="Arial" panose="020B0604020202020204" pitchFamily="34" charset="0"/>
            </a:endParaRPr>
          </a:p>
          <a:p>
            <a:pPr eaLnBrk="1" hangingPunct="1">
              <a:spcBef>
                <a:spcPct val="0"/>
              </a:spcBef>
              <a:buSzTx/>
              <a:buFont typeface="Lucida Sans Unicode" panose="020B0602030504020204" pitchFamily="34" charset="0"/>
              <a:buAutoNum type="arabicPeriod"/>
            </a:pPr>
            <a:r>
              <a:rPr lang="en-US" altLang="en-US" sz="1600" b="1">
                <a:latin typeface="Arial" panose="020B0604020202020204" pitchFamily="34" charset="0"/>
              </a:rPr>
              <a:t>Choose Dimensions of the Business Process</a:t>
            </a:r>
          </a:p>
          <a:p>
            <a:pPr lvl="1" eaLnBrk="1" hangingPunct="1">
              <a:spcBef>
                <a:spcPct val="0"/>
              </a:spcBef>
              <a:buFont typeface="Arial" panose="020B0604020202020204" pitchFamily="34" charset="0"/>
              <a:buChar char="•"/>
            </a:pPr>
            <a:r>
              <a:rPr lang="en-US" altLang="en-US" sz="1600">
                <a:latin typeface="Arial" panose="020B0604020202020204" pitchFamily="34" charset="0"/>
              </a:rPr>
              <a:t>Dimensions explain Fact tables</a:t>
            </a:r>
          </a:p>
          <a:p>
            <a:pPr lvl="1" eaLnBrk="1" hangingPunct="1">
              <a:spcBef>
                <a:spcPct val="0"/>
              </a:spcBef>
              <a:buFont typeface="Arial" panose="020B0604020202020204" pitchFamily="34" charset="0"/>
              <a:buChar char="•"/>
            </a:pPr>
            <a:r>
              <a:rPr lang="en-US" altLang="en-US" sz="1600">
                <a:latin typeface="Arial" panose="020B0604020202020204" pitchFamily="34" charset="0"/>
              </a:rPr>
              <a:t>Represent Query Entry-Points into the Star Schema</a:t>
            </a:r>
          </a:p>
          <a:p>
            <a:pPr lvl="1" eaLnBrk="1" hangingPunct="1">
              <a:spcBef>
                <a:spcPct val="0"/>
              </a:spcBef>
              <a:buFont typeface="Arial" panose="020B0604020202020204" pitchFamily="34" charset="0"/>
              <a:buChar char="•"/>
            </a:pPr>
            <a:r>
              <a:rPr lang="en-US" altLang="en-US" sz="1600">
                <a:latin typeface="Arial" panose="020B0604020202020204" pitchFamily="34" charset="0"/>
              </a:rPr>
              <a:t>Each Dimension has several Attributes</a:t>
            </a:r>
          </a:p>
          <a:p>
            <a:pPr eaLnBrk="1" hangingPunct="1">
              <a:spcBef>
                <a:spcPct val="0"/>
              </a:spcBef>
              <a:buSzTx/>
              <a:buFont typeface="Arial" panose="020B0604020202020204" pitchFamily="34" charset="0"/>
              <a:buAutoNum type="arabicPeriod"/>
            </a:pPr>
            <a:endParaRPr lang="en-US" altLang="en-US" sz="1600">
              <a:latin typeface="Arial" panose="020B0604020202020204" pitchFamily="34" charset="0"/>
            </a:endParaRPr>
          </a:p>
          <a:p>
            <a:pPr eaLnBrk="1" hangingPunct="1">
              <a:spcBef>
                <a:spcPct val="0"/>
              </a:spcBef>
              <a:buSzTx/>
              <a:buFontTx/>
              <a:buAutoNum type="arabicPeriod" startAt="4"/>
            </a:pPr>
            <a:r>
              <a:rPr lang="en-US" altLang="en-US" sz="1600" b="1">
                <a:latin typeface="Arial" panose="020B0604020202020204" pitchFamily="34" charset="0"/>
              </a:rPr>
              <a:t>Choose the measured Facts</a:t>
            </a:r>
          </a:p>
          <a:p>
            <a:pPr lvl="1" eaLnBrk="1" hangingPunct="1">
              <a:spcBef>
                <a:spcPct val="0"/>
              </a:spcBef>
              <a:buFont typeface="Arial" panose="020B0604020202020204" pitchFamily="34" charset="0"/>
              <a:buChar char="•"/>
            </a:pPr>
            <a:r>
              <a:rPr lang="en-US" altLang="en-US" sz="1600">
                <a:latin typeface="Arial" panose="020B0604020202020204" pitchFamily="34" charset="0"/>
              </a:rPr>
              <a:t>Facts are numeric fields that populate each fact table record</a:t>
            </a:r>
          </a:p>
          <a:p>
            <a:pPr lvl="1" eaLnBrk="1" hangingPunct="1">
              <a:spcBef>
                <a:spcPct val="0"/>
              </a:spcBef>
              <a:buFontTx/>
              <a:buNone/>
            </a:pPr>
            <a:r>
              <a:rPr lang="en-US" altLang="en-US" sz="1600" b="1">
                <a:latin typeface="Arial" panose="020B0604020202020204" pitchFamily="34" charset="0"/>
              </a:rPr>
              <a:t>        </a:t>
            </a:r>
            <a:endParaRPr lang="en-US" altLang="en-US" sz="16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2B94-87CD-C7BF-E3BE-39D0A58B31B6}"/>
              </a:ext>
            </a:extLst>
          </p:cNvPr>
          <p:cNvSpPr>
            <a:spLocks noGrp="1"/>
          </p:cNvSpPr>
          <p:nvPr>
            <p:ph type="title"/>
          </p:nvPr>
        </p:nvSpPr>
        <p:spPr>
          <a:xfrm>
            <a:off x="770823" y="256890"/>
            <a:ext cx="10515600" cy="424147"/>
          </a:xfrm>
        </p:spPr>
        <p:txBody>
          <a:bodyPr>
            <a:noAutofit/>
          </a:bodyPr>
          <a:lstStyle/>
          <a:p>
            <a:r>
              <a:rPr lang="en-US" sz="3200" dirty="0">
                <a:latin typeface="Candara" panose="020E0502030303020204" pitchFamily="34" charset="0"/>
              </a:rPr>
              <a:t>Logical Fact table </a:t>
            </a:r>
          </a:p>
        </p:txBody>
      </p:sp>
      <p:sp>
        <p:nvSpPr>
          <p:cNvPr id="4" name="Rectangle 3">
            <a:extLst>
              <a:ext uri="{FF2B5EF4-FFF2-40B4-BE49-F238E27FC236}">
                <a16:creationId xmlns:a16="http://schemas.microsoft.com/office/drawing/2014/main" id="{1F602D51-A822-B15A-BE07-803B2E8CA140}"/>
              </a:ext>
            </a:extLst>
          </p:cNvPr>
          <p:cNvSpPr/>
          <p:nvPr/>
        </p:nvSpPr>
        <p:spPr>
          <a:xfrm>
            <a:off x="5126895" y="2178465"/>
            <a:ext cx="2091891" cy="2618072"/>
          </a:xfrm>
          <a:prstGeom prst="rect">
            <a:avLst/>
          </a:prstGeom>
          <a:effectLst>
            <a:glow rad="63500">
              <a:schemeClr val="accent2">
                <a:satMod val="175000"/>
                <a:alpha val="40000"/>
              </a:schemeClr>
            </a:glow>
            <a:innerShdw blurRad="63500" dist="50800" dir="13500000">
              <a:prstClr val="black">
                <a:alpha val="50000"/>
              </a:prstClr>
            </a:innerShdw>
          </a:effectLst>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Team game performance per game fact table </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Grain:</a:t>
            </a:r>
          </a:p>
          <a:p>
            <a:pPr algn="ctr"/>
            <a:r>
              <a:rPr lang="en-US" dirty="0">
                <a:ln w="0"/>
                <a:solidFill>
                  <a:schemeClr val="tx1"/>
                </a:solidFill>
                <a:effectLst>
                  <a:outerShdw blurRad="38100" dist="19050" dir="2700000" algn="tl" rotWithShape="0">
                    <a:schemeClr val="dk1">
                      <a:alpha val="40000"/>
                    </a:schemeClr>
                  </a:outerShdw>
                </a:effectLst>
              </a:rPr>
              <a:t>per team per game on team performance  </a:t>
            </a:r>
          </a:p>
        </p:txBody>
      </p:sp>
      <p:sp>
        <p:nvSpPr>
          <p:cNvPr id="5" name="Oval 4">
            <a:extLst>
              <a:ext uri="{FF2B5EF4-FFF2-40B4-BE49-F238E27FC236}">
                <a16:creationId xmlns:a16="http://schemas.microsoft.com/office/drawing/2014/main" id="{F7F1ACEF-342C-79BC-D147-F57A9E971A76}"/>
              </a:ext>
            </a:extLst>
          </p:cNvPr>
          <p:cNvSpPr/>
          <p:nvPr/>
        </p:nvSpPr>
        <p:spPr>
          <a:xfrm>
            <a:off x="2679287" y="1056169"/>
            <a:ext cx="1527957" cy="1141818"/>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Date </a:t>
            </a:r>
          </a:p>
        </p:txBody>
      </p:sp>
      <p:sp>
        <p:nvSpPr>
          <p:cNvPr id="6" name="Oval 5">
            <a:extLst>
              <a:ext uri="{FF2B5EF4-FFF2-40B4-BE49-F238E27FC236}">
                <a16:creationId xmlns:a16="http://schemas.microsoft.com/office/drawing/2014/main" id="{278FA172-DADD-EEDF-9098-272EC7D29911}"/>
              </a:ext>
            </a:extLst>
          </p:cNvPr>
          <p:cNvSpPr/>
          <p:nvPr/>
        </p:nvSpPr>
        <p:spPr>
          <a:xfrm>
            <a:off x="7844300" y="484184"/>
            <a:ext cx="1668413" cy="1141819"/>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Season</a:t>
            </a:r>
          </a:p>
        </p:txBody>
      </p:sp>
      <p:sp>
        <p:nvSpPr>
          <p:cNvPr id="7" name="Oval 6">
            <a:extLst>
              <a:ext uri="{FF2B5EF4-FFF2-40B4-BE49-F238E27FC236}">
                <a16:creationId xmlns:a16="http://schemas.microsoft.com/office/drawing/2014/main" id="{0CD2A6C9-3234-2D4F-05AB-0D62F41CDE3B}"/>
              </a:ext>
            </a:extLst>
          </p:cNvPr>
          <p:cNvSpPr/>
          <p:nvPr/>
        </p:nvSpPr>
        <p:spPr>
          <a:xfrm>
            <a:off x="9732353" y="834943"/>
            <a:ext cx="1554070" cy="1229770"/>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Player</a:t>
            </a:r>
          </a:p>
        </p:txBody>
      </p:sp>
      <p:sp>
        <p:nvSpPr>
          <p:cNvPr id="8" name="Oval 7">
            <a:extLst>
              <a:ext uri="{FF2B5EF4-FFF2-40B4-BE49-F238E27FC236}">
                <a16:creationId xmlns:a16="http://schemas.microsoft.com/office/drawing/2014/main" id="{46CB1071-9848-3980-CB72-1B72343DE816}"/>
              </a:ext>
            </a:extLst>
          </p:cNvPr>
          <p:cNvSpPr/>
          <p:nvPr/>
        </p:nvSpPr>
        <p:spPr>
          <a:xfrm>
            <a:off x="603341" y="1449828"/>
            <a:ext cx="1513317" cy="1020998"/>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Arena </a:t>
            </a:r>
          </a:p>
        </p:txBody>
      </p:sp>
      <p:sp>
        <p:nvSpPr>
          <p:cNvPr id="9" name="Oval 8">
            <a:extLst>
              <a:ext uri="{FF2B5EF4-FFF2-40B4-BE49-F238E27FC236}">
                <a16:creationId xmlns:a16="http://schemas.microsoft.com/office/drawing/2014/main" id="{B899A9D7-ECD0-0275-39D3-B70E1B01F998}"/>
              </a:ext>
            </a:extLst>
          </p:cNvPr>
          <p:cNvSpPr/>
          <p:nvPr/>
        </p:nvSpPr>
        <p:spPr>
          <a:xfrm>
            <a:off x="7900628" y="4615858"/>
            <a:ext cx="1668413" cy="1230130"/>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Team</a:t>
            </a:r>
          </a:p>
        </p:txBody>
      </p:sp>
      <p:cxnSp>
        <p:nvCxnSpPr>
          <p:cNvPr id="11" name="Straight Connector 10">
            <a:extLst>
              <a:ext uri="{FF2B5EF4-FFF2-40B4-BE49-F238E27FC236}">
                <a16:creationId xmlns:a16="http://schemas.microsoft.com/office/drawing/2014/main" id="{DF131198-8A26-EDDB-EE25-D4B6D534EFAB}"/>
              </a:ext>
            </a:extLst>
          </p:cNvPr>
          <p:cNvCxnSpPr>
            <a:cxnSpLocks/>
            <a:stCxn id="6" idx="2"/>
            <a:endCxn id="4" idx="3"/>
          </p:cNvCxnSpPr>
          <p:nvPr/>
        </p:nvCxnSpPr>
        <p:spPr>
          <a:xfrm flipH="1">
            <a:off x="7218786" y="1055094"/>
            <a:ext cx="625514" cy="2432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99C77C-5EF5-A479-F6F0-87DBE71A2127}"/>
              </a:ext>
            </a:extLst>
          </p:cNvPr>
          <p:cNvCxnSpPr>
            <a:cxnSpLocks/>
            <a:stCxn id="5" idx="5"/>
            <a:endCxn id="4" idx="1"/>
          </p:cNvCxnSpPr>
          <p:nvPr/>
        </p:nvCxnSpPr>
        <p:spPr>
          <a:xfrm>
            <a:off x="3983480" y="2030772"/>
            <a:ext cx="1143415" cy="14567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F660E23-F17F-EE91-E40D-33CA21BAC478}"/>
              </a:ext>
            </a:extLst>
          </p:cNvPr>
          <p:cNvCxnSpPr>
            <a:cxnSpLocks/>
            <a:stCxn id="9" idx="2"/>
            <a:endCxn id="4" idx="3"/>
          </p:cNvCxnSpPr>
          <p:nvPr/>
        </p:nvCxnSpPr>
        <p:spPr>
          <a:xfrm flipH="1" flipV="1">
            <a:off x="7218786" y="3487501"/>
            <a:ext cx="681842" cy="1743422"/>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A544F8B0-ECF0-F449-104B-05D491617676}"/>
              </a:ext>
            </a:extLst>
          </p:cNvPr>
          <p:cNvSpPr/>
          <p:nvPr/>
        </p:nvSpPr>
        <p:spPr>
          <a:xfrm>
            <a:off x="671059" y="2787218"/>
            <a:ext cx="1651295" cy="1131712"/>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Total Revenue</a:t>
            </a:r>
          </a:p>
        </p:txBody>
      </p:sp>
      <p:sp>
        <p:nvSpPr>
          <p:cNvPr id="24" name="Oval 23">
            <a:extLst>
              <a:ext uri="{FF2B5EF4-FFF2-40B4-BE49-F238E27FC236}">
                <a16:creationId xmlns:a16="http://schemas.microsoft.com/office/drawing/2014/main" id="{A4A30DE6-0824-E757-9A27-55D5ABE18F21}"/>
              </a:ext>
            </a:extLst>
          </p:cNvPr>
          <p:cNvSpPr/>
          <p:nvPr/>
        </p:nvSpPr>
        <p:spPr>
          <a:xfrm>
            <a:off x="9833416" y="2498788"/>
            <a:ext cx="1487548" cy="1230130"/>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Coach </a:t>
            </a:r>
          </a:p>
        </p:txBody>
      </p:sp>
      <p:sp>
        <p:nvSpPr>
          <p:cNvPr id="36" name="Oval 35">
            <a:extLst>
              <a:ext uri="{FF2B5EF4-FFF2-40B4-BE49-F238E27FC236}">
                <a16:creationId xmlns:a16="http://schemas.microsoft.com/office/drawing/2014/main" id="{765B14EB-8566-4175-99DD-5B66B701EA58}"/>
              </a:ext>
            </a:extLst>
          </p:cNvPr>
          <p:cNvSpPr/>
          <p:nvPr/>
        </p:nvSpPr>
        <p:spPr>
          <a:xfrm>
            <a:off x="611823" y="4230681"/>
            <a:ext cx="1919472" cy="1131712"/>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Team Attendance </a:t>
            </a:r>
          </a:p>
        </p:txBody>
      </p:sp>
      <p:sp>
        <p:nvSpPr>
          <p:cNvPr id="39" name="Oval 38">
            <a:extLst>
              <a:ext uri="{FF2B5EF4-FFF2-40B4-BE49-F238E27FC236}">
                <a16:creationId xmlns:a16="http://schemas.microsoft.com/office/drawing/2014/main" id="{7531429E-517E-4D7C-BC63-570AB96F239F}"/>
              </a:ext>
            </a:extLst>
          </p:cNvPr>
          <p:cNvSpPr/>
          <p:nvPr/>
        </p:nvSpPr>
        <p:spPr>
          <a:xfrm>
            <a:off x="9920577" y="4359212"/>
            <a:ext cx="1847391" cy="1230130"/>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Game day Ticket sales</a:t>
            </a:r>
          </a:p>
        </p:txBody>
      </p:sp>
      <p:sp>
        <p:nvSpPr>
          <p:cNvPr id="60" name="Oval 59">
            <a:extLst>
              <a:ext uri="{FF2B5EF4-FFF2-40B4-BE49-F238E27FC236}">
                <a16:creationId xmlns:a16="http://schemas.microsoft.com/office/drawing/2014/main" id="{420EF692-1273-5E95-61B5-A3C61E63A30E}"/>
              </a:ext>
            </a:extLst>
          </p:cNvPr>
          <p:cNvSpPr/>
          <p:nvPr/>
        </p:nvSpPr>
        <p:spPr>
          <a:xfrm>
            <a:off x="2777291" y="4660013"/>
            <a:ext cx="1527957" cy="1141818"/>
          </a:xfrm>
          <a:prstGeom prst="ellipse">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Game </a:t>
            </a:r>
          </a:p>
        </p:txBody>
      </p:sp>
      <p:cxnSp>
        <p:nvCxnSpPr>
          <p:cNvPr id="61" name="Straight Connector 60">
            <a:extLst>
              <a:ext uri="{FF2B5EF4-FFF2-40B4-BE49-F238E27FC236}">
                <a16:creationId xmlns:a16="http://schemas.microsoft.com/office/drawing/2014/main" id="{2D9319D0-6380-D459-5DF9-C37D6F6FEF38}"/>
              </a:ext>
            </a:extLst>
          </p:cNvPr>
          <p:cNvCxnSpPr>
            <a:cxnSpLocks/>
            <a:stCxn id="60" idx="7"/>
            <a:endCxn id="4" idx="1"/>
          </p:cNvCxnSpPr>
          <p:nvPr/>
        </p:nvCxnSpPr>
        <p:spPr>
          <a:xfrm flipV="1">
            <a:off x="4081484" y="3487501"/>
            <a:ext cx="1045411" cy="133972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17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B542B-F46B-9239-7F51-84A3A93324F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Logical Fact Table</a:t>
            </a:r>
          </a:p>
        </p:txBody>
      </p:sp>
      <p:pic>
        <p:nvPicPr>
          <p:cNvPr id="5" name="Content Placeholder 4" descr="A diagram of a sports team&#10;&#10;Description automatically generated">
            <a:extLst>
              <a:ext uri="{FF2B5EF4-FFF2-40B4-BE49-F238E27FC236}">
                <a16:creationId xmlns:a16="http://schemas.microsoft.com/office/drawing/2014/main" id="{6146E542-5EF0-ABA4-8F6A-F8FFF2B6503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616605" y="196370"/>
            <a:ext cx="6610807" cy="6015835"/>
          </a:xfrm>
          <a:prstGeom prst="rect">
            <a:avLst/>
          </a:prstGeom>
        </p:spPr>
      </p:pic>
    </p:spTree>
    <p:extLst>
      <p:ext uri="{BB962C8B-B14F-4D97-AF65-F5344CB8AC3E}">
        <p14:creationId xmlns:p14="http://schemas.microsoft.com/office/powerpoint/2010/main" val="75549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A96D-0201-F855-182A-2C9AD0044C5C}"/>
              </a:ext>
            </a:extLst>
          </p:cNvPr>
          <p:cNvSpPr>
            <a:spLocks noGrp="1"/>
          </p:cNvSpPr>
          <p:nvPr>
            <p:ph type="title"/>
          </p:nvPr>
        </p:nvSpPr>
        <p:spPr>
          <a:xfrm>
            <a:off x="838200" y="365125"/>
            <a:ext cx="10515600" cy="823491"/>
          </a:xfrm>
        </p:spPr>
        <p:txBody>
          <a:bodyPr/>
          <a:lstStyle/>
          <a:p>
            <a:r>
              <a:rPr lang="en-US" dirty="0"/>
              <a:t>High Level Model Diagram </a:t>
            </a:r>
          </a:p>
        </p:txBody>
      </p:sp>
      <p:sp>
        <p:nvSpPr>
          <p:cNvPr id="4" name="Oval 3">
            <a:extLst>
              <a:ext uri="{FF2B5EF4-FFF2-40B4-BE49-F238E27FC236}">
                <a16:creationId xmlns:a16="http://schemas.microsoft.com/office/drawing/2014/main" id="{44916BEF-018C-52C8-F0B3-94084C42AC34}"/>
              </a:ext>
            </a:extLst>
          </p:cNvPr>
          <p:cNvSpPr/>
          <p:nvPr/>
        </p:nvSpPr>
        <p:spPr>
          <a:xfrm>
            <a:off x="4462463" y="2613335"/>
            <a:ext cx="2408665" cy="1325563"/>
          </a:xfrm>
          <a:prstGeom prst="ellipse">
            <a:avLst/>
          </a:prstGeom>
          <a:solidFill>
            <a:schemeClr val="accent5">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a:solidFill>
                    <a:sysClr val="windowText" lastClr="000000"/>
                  </a:solidFill>
                </a:ln>
                <a:solidFill>
                  <a:sysClr val="windowText" lastClr="000000"/>
                </a:solidFill>
              </a:rPr>
              <a:t>Team-Game-Performance-Fact</a:t>
            </a:r>
          </a:p>
        </p:txBody>
      </p:sp>
      <p:sp>
        <p:nvSpPr>
          <p:cNvPr id="5" name="Oval 4">
            <a:extLst>
              <a:ext uri="{FF2B5EF4-FFF2-40B4-BE49-F238E27FC236}">
                <a16:creationId xmlns:a16="http://schemas.microsoft.com/office/drawing/2014/main" id="{B4B3D5F2-8ACC-D368-1464-403157E0300E}"/>
              </a:ext>
            </a:extLst>
          </p:cNvPr>
          <p:cNvSpPr/>
          <p:nvPr/>
        </p:nvSpPr>
        <p:spPr>
          <a:xfrm>
            <a:off x="8021357" y="1202704"/>
            <a:ext cx="1527957" cy="1141818"/>
          </a:xfrm>
          <a:prstGeom prst="ellipse">
            <a:avLst/>
          </a:prstGeom>
          <a:solidFill>
            <a:schemeClr val="accent6">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Date </a:t>
            </a:r>
          </a:p>
        </p:txBody>
      </p:sp>
      <p:sp>
        <p:nvSpPr>
          <p:cNvPr id="6" name="Oval 5">
            <a:extLst>
              <a:ext uri="{FF2B5EF4-FFF2-40B4-BE49-F238E27FC236}">
                <a16:creationId xmlns:a16="http://schemas.microsoft.com/office/drawing/2014/main" id="{C8CB3512-460E-B155-9FD4-071E5CB5567B}"/>
              </a:ext>
            </a:extLst>
          </p:cNvPr>
          <p:cNvSpPr/>
          <p:nvPr/>
        </p:nvSpPr>
        <p:spPr>
          <a:xfrm>
            <a:off x="6096000" y="4482373"/>
            <a:ext cx="1527957" cy="1141818"/>
          </a:xfrm>
          <a:prstGeom prst="ellipse">
            <a:avLst/>
          </a:prstGeom>
          <a:solidFill>
            <a:schemeClr val="accent6">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Team </a:t>
            </a:r>
          </a:p>
        </p:txBody>
      </p:sp>
      <p:sp>
        <p:nvSpPr>
          <p:cNvPr id="7" name="Oval 6">
            <a:extLst>
              <a:ext uri="{FF2B5EF4-FFF2-40B4-BE49-F238E27FC236}">
                <a16:creationId xmlns:a16="http://schemas.microsoft.com/office/drawing/2014/main" id="{3D5B622D-99F9-BFB2-5384-B63CEB734795}"/>
              </a:ext>
            </a:extLst>
          </p:cNvPr>
          <p:cNvSpPr/>
          <p:nvPr/>
        </p:nvSpPr>
        <p:spPr>
          <a:xfrm>
            <a:off x="1820416" y="1328478"/>
            <a:ext cx="1527957" cy="1141818"/>
          </a:xfrm>
          <a:prstGeom prst="ellipse">
            <a:avLst/>
          </a:prstGeom>
          <a:solidFill>
            <a:schemeClr val="accent6">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Season </a:t>
            </a:r>
          </a:p>
        </p:txBody>
      </p:sp>
      <p:sp>
        <p:nvSpPr>
          <p:cNvPr id="9" name="Oval 8">
            <a:extLst>
              <a:ext uri="{FF2B5EF4-FFF2-40B4-BE49-F238E27FC236}">
                <a16:creationId xmlns:a16="http://schemas.microsoft.com/office/drawing/2014/main" id="{9A078D78-96F9-5806-5EA4-F821F8AEE50B}"/>
              </a:ext>
            </a:extLst>
          </p:cNvPr>
          <p:cNvSpPr/>
          <p:nvPr/>
        </p:nvSpPr>
        <p:spPr>
          <a:xfrm>
            <a:off x="2138346" y="3881560"/>
            <a:ext cx="1527957" cy="1141818"/>
          </a:xfrm>
          <a:prstGeom prst="ellipse">
            <a:avLst/>
          </a:prstGeom>
          <a:solidFill>
            <a:schemeClr val="accent6">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Game </a:t>
            </a:r>
          </a:p>
        </p:txBody>
      </p:sp>
      <p:sp>
        <p:nvSpPr>
          <p:cNvPr id="10" name="Oval 9">
            <a:extLst>
              <a:ext uri="{FF2B5EF4-FFF2-40B4-BE49-F238E27FC236}">
                <a16:creationId xmlns:a16="http://schemas.microsoft.com/office/drawing/2014/main" id="{2E8D0094-45AD-6AA1-2856-EA8EA70D8A65}"/>
              </a:ext>
            </a:extLst>
          </p:cNvPr>
          <p:cNvSpPr/>
          <p:nvPr/>
        </p:nvSpPr>
        <p:spPr>
          <a:xfrm>
            <a:off x="8860707" y="3276117"/>
            <a:ext cx="1527957" cy="1141818"/>
          </a:xfrm>
          <a:prstGeom prst="ellipse">
            <a:avLst/>
          </a:prstGeom>
          <a:solidFill>
            <a:schemeClr val="accent6">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Coach</a:t>
            </a:r>
          </a:p>
        </p:txBody>
      </p:sp>
      <p:cxnSp>
        <p:nvCxnSpPr>
          <p:cNvPr id="12" name="Straight Connector 11">
            <a:extLst>
              <a:ext uri="{FF2B5EF4-FFF2-40B4-BE49-F238E27FC236}">
                <a16:creationId xmlns:a16="http://schemas.microsoft.com/office/drawing/2014/main" id="{5E8EC4D4-E03D-FB4C-67D3-DDF619EEFD03}"/>
              </a:ext>
            </a:extLst>
          </p:cNvPr>
          <p:cNvCxnSpPr>
            <a:stCxn id="10" idx="2"/>
            <a:endCxn id="6" idx="6"/>
          </p:cNvCxnSpPr>
          <p:nvPr/>
        </p:nvCxnSpPr>
        <p:spPr>
          <a:xfrm flipH="1">
            <a:off x="7623957" y="3847026"/>
            <a:ext cx="1236750" cy="1206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D053C21-E063-EE62-62E8-777C53143D5C}"/>
              </a:ext>
            </a:extLst>
          </p:cNvPr>
          <p:cNvCxnSpPr>
            <a:cxnSpLocks/>
            <a:stCxn id="6" idx="0"/>
            <a:endCxn id="4" idx="5"/>
          </p:cNvCxnSpPr>
          <p:nvPr/>
        </p:nvCxnSpPr>
        <p:spPr>
          <a:xfrm flipH="1" flipV="1">
            <a:off x="6518387" y="3744774"/>
            <a:ext cx="341592" cy="737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F57E836-C8E4-4582-203E-EC9AF99F77C8}"/>
              </a:ext>
            </a:extLst>
          </p:cNvPr>
          <p:cNvCxnSpPr>
            <a:cxnSpLocks/>
            <a:stCxn id="7" idx="6"/>
            <a:endCxn id="4" idx="1"/>
          </p:cNvCxnSpPr>
          <p:nvPr/>
        </p:nvCxnSpPr>
        <p:spPr>
          <a:xfrm>
            <a:off x="3348373" y="1899387"/>
            <a:ext cx="1466831" cy="90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A7C41C9-B761-34ED-071A-544EC7A07D52}"/>
              </a:ext>
            </a:extLst>
          </p:cNvPr>
          <p:cNvCxnSpPr>
            <a:cxnSpLocks/>
            <a:stCxn id="5" idx="2"/>
            <a:endCxn id="4" idx="7"/>
          </p:cNvCxnSpPr>
          <p:nvPr/>
        </p:nvCxnSpPr>
        <p:spPr>
          <a:xfrm flipH="1">
            <a:off x="6518387" y="1773613"/>
            <a:ext cx="1502970" cy="1033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4A8BEBC-1467-FE8D-FEEE-01C503EF19C9}"/>
              </a:ext>
            </a:extLst>
          </p:cNvPr>
          <p:cNvCxnSpPr>
            <a:cxnSpLocks/>
            <a:stCxn id="4" idx="3"/>
            <a:endCxn id="9" idx="6"/>
          </p:cNvCxnSpPr>
          <p:nvPr/>
        </p:nvCxnSpPr>
        <p:spPr>
          <a:xfrm flipH="1">
            <a:off x="3666303" y="3744774"/>
            <a:ext cx="1148901" cy="7076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91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6467-2759-71D9-5A34-6048FC29DA14}"/>
              </a:ext>
            </a:extLst>
          </p:cNvPr>
          <p:cNvSpPr>
            <a:spLocks noGrp="1"/>
          </p:cNvSpPr>
          <p:nvPr>
            <p:ph type="title"/>
          </p:nvPr>
        </p:nvSpPr>
        <p:spPr>
          <a:xfrm>
            <a:off x="838200" y="365125"/>
            <a:ext cx="10515600" cy="891371"/>
          </a:xfrm>
        </p:spPr>
        <p:txBody>
          <a:bodyPr/>
          <a:lstStyle/>
          <a:p>
            <a:r>
              <a:rPr lang="en-US" dirty="0"/>
              <a:t>Detailed Fact Table-Team Performance  </a:t>
            </a:r>
          </a:p>
        </p:txBody>
      </p:sp>
      <p:sp>
        <p:nvSpPr>
          <p:cNvPr id="4" name="Rectangle 3">
            <a:extLst>
              <a:ext uri="{FF2B5EF4-FFF2-40B4-BE49-F238E27FC236}">
                <a16:creationId xmlns:a16="http://schemas.microsoft.com/office/drawing/2014/main" id="{40453CD4-EF5B-0965-4590-E3EFB454D6E4}"/>
              </a:ext>
            </a:extLst>
          </p:cNvPr>
          <p:cNvSpPr/>
          <p:nvPr/>
        </p:nvSpPr>
        <p:spPr>
          <a:xfrm>
            <a:off x="6943725" y="1504950"/>
            <a:ext cx="4171950" cy="4591050"/>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err="1">
                <a:ln w="0"/>
                <a:solidFill>
                  <a:schemeClr val="tx1"/>
                </a:solidFill>
                <a:effectLst>
                  <a:outerShdw blurRad="38100" dist="19050" dir="2700000" algn="tl" rotWithShape="0">
                    <a:schemeClr val="dk1">
                      <a:alpha val="40000"/>
                    </a:schemeClr>
                  </a:outerShdw>
                </a:effectLst>
              </a:rPr>
              <a:t>Team_Game_Performance_Fact_ID</a:t>
            </a:r>
            <a:r>
              <a:rPr lang="en-US" dirty="0">
                <a:ln w="0"/>
                <a:solidFill>
                  <a:schemeClr val="tx1"/>
                </a:solidFill>
                <a:effectLst>
                  <a:outerShdw blurRad="38100" dist="19050" dir="2700000" algn="tl" rotWithShape="0">
                    <a:schemeClr val="dk1">
                      <a:alpha val="40000"/>
                    </a:schemeClr>
                  </a:outerShdw>
                </a:effectLst>
              </a:rPr>
              <a:t> (SK)</a:t>
            </a:r>
          </a:p>
          <a:p>
            <a:r>
              <a:rPr lang="en-US" dirty="0">
                <a:ln w="0"/>
                <a:solidFill>
                  <a:schemeClr val="tx1"/>
                </a:solidFill>
                <a:effectLst>
                  <a:outerShdw blurRad="38100" dist="19050" dir="2700000" algn="tl" rotWithShape="0">
                    <a:schemeClr val="dk1">
                      <a:alpha val="40000"/>
                    </a:schemeClr>
                  </a:outerShdw>
                </a:effectLst>
              </a:rPr>
              <a:t>Team_Key(FK)</a:t>
            </a:r>
          </a:p>
          <a:p>
            <a:r>
              <a:rPr lang="en-US" dirty="0">
                <a:ln w="0"/>
                <a:solidFill>
                  <a:schemeClr val="tx1"/>
                </a:solidFill>
                <a:effectLst>
                  <a:outerShdw blurRad="38100" dist="19050" dir="2700000" algn="tl" rotWithShape="0">
                    <a:schemeClr val="dk1">
                      <a:alpha val="40000"/>
                    </a:schemeClr>
                  </a:outerShdw>
                </a:effectLst>
              </a:rPr>
              <a:t>Season_Key (FK)</a:t>
            </a:r>
          </a:p>
          <a:p>
            <a:r>
              <a:rPr lang="en-US" dirty="0">
                <a:ln w="0"/>
                <a:solidFill>
                  <a:schemeClr val="tx1"/>
                </a:solidFill>
                <a:effectLst>
                  <a:outerShdw blurRad="38100" dist="19050" dir="2700000" algn="tl" rotWithShape="0">
                    <a:schemeClr val="dk1">
                      <a:alpha val="40000"/>
                    </a:schemeClr>
                  </a:outerShdw>
                </a:effectLst>
              </a:rPr>
              <a:t>Date_key (FK)</a:t>
            </a:r>
          </a:p>
          <a:p>
            <a:r>
              <a:rPr lang="en-US" dirty="0" err="1">
                <a:ln w="0"/>
                <a:solidFill>
                  <a:schemeClr val="tx1"/>
                </a:solidFill>
                <a:effectLst>
                  <a:outerShdw blurRad="38100" dist="19050" dir="2700000" algn="tl" rotWithShape="0">
                    <a:schemeClr val="dk1">
                      <a:alpha val="40000"/>
                    </a:schemeClr>
                  </a:outerShdw>
                </a:effectLst>
              </a:rPr>
              <a:t>Game_key</a:t>
            </a:r>
            <a:r>
              <a:rPr lang="en-US" dirty="0">
                <a:ln w="0"/>
                <a:solidFill>
                  <a:schemeClr val="tx1"/>
                </a:solidFill>
                <a:effectLst>
                  <a:outerShdw blurRad="38100" dist="19050" dir="2700000" algn="tl" rotWithShape="0">
                    <a:schemeClr val="dk1">
                      <a:alpha val="40000"/>
                    </a:schemeClr>
                  </a:outerShdw>
                </a:effectLst>
              </a:rPr>
              <a:t> (FK)</a:t>
            </a:r>
          </a:p>
          <a:p>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Facts</a:t>
            </a:r>
          </a:p>
          <a:p>
            <a:pPr algn="l"/>
            <a:r>
              <a:rPr lang="en-US" i="0" u="none" strike="noStrike" dirty="0" err="1">
                <a:ln w="0"/>
                <a:solidFill>
                  <a:schemeClr val="tx1"/>
                </a:solidFill>
                <a:effectLst>
                  <a:outerShdw blurRad="38100" dist="19050" dir="2700000" algn="tl" rotWithShape="0">
                    <a:schemeClr val="dk1">
                      <a:alpha val="40000"/>
                    </a:schemeClr>
                  </a:outerShdw>
                </a:effectLst>
              </a:rPr>
              <a:t>Points_Scored_Per_Game</a:t>
            </a:r>
            <a:endParaRPr lang="en-US" i="0" u="none" strike="noStrike" dirty="0">
              <a:ln w="0"/>
              <a:solidFill>
                <a:schemeClr val="tx1"/>
              </a:solidFill>
              <a:effectLst>
                <a:outerShdw blurRad="38100" dist="19050" dir="2700000" algn="tl" rotWithShape="0">
                  <a:schemeClr val="dk1">
                    <a:alpha val="40000"/>
                  </a:schemeClr>
                </a:outerShdw>
              </a:effectLst>
            </a:endParaRPr>
          </a:p>
          <a:p>
            <a:pPr algn="l"/>
            <a:r>
              <a:rPr lang="en-US" i="0" u="none" strike="noStrike" dirty="0">
                <a:ln w="0"/>
                <a:solidFill>
                  <a:schemeClr val="tx1"/>
                </a:solidFill>
                <a:effectLst>
                  <a:outerShdw blurRad="38100" dist="19050" dir="2700000" algn="tl" rotWithShape="0">
                    <a:schemeClr val="dk1">
                      <a:alpha val="40000"/>
                    </a:schemeClr>
                  </a:outerShdw>
                </a:effectLst>
              </a:rPr>
              <a:t>Points </a:t>
            </a:r>
            <a:r>
              <a:rPr lang="en-US" i="0" u="none" strike="noStrike" dirty="0" err="1">
                <a:ln w="0"/>
                <a:solidFill>
                  <a:schemeClr val="tx1"/>
                </a:solidFill>
                <a:effectLst>
                  <a:outerShdw blurRad="38100" dist="19050" dir="2700000" algn="tl" rotWithShape="0">
                    <a:schemeClr val="dk1">
                      <a:alpha val="40000"/>
                    </a:schemeClr>
                  </a:outerShdw>
                </a:effectLst>
              </a:rPr>
              <a:t>Allowed_Per_Game</a:t>
            </a:r>
            <a:endParaRPr lang="en-US" i="0" u="none" strike="noStrike" dirty="0">
              <a:ln w="0"/>
              <a:solidFill>
                <a:schemeClr val="tx1"/>
              </a:solidFill>
              <a:effectLst>
                <a:outerShdw blurRad="38100" dist="19050" dir="2700000" algn="tl" rotWithShape="0">
                  <a:schemeClr val="dk1">
                    <a:alpha val="40000"/>
                  </a:schemeClr>
                </a:outerShdw>
              </a:effectLst>
            </a:endParaRPr>
          </a:p>
          <a:p>
            <a:pPr algn="l"/>
            <a:r>
              <a:rPr lang="en-US" i="0" u="none" strike="noStrike" dirty="0" err="1">
                <a:ln w="0"/>
                <a:solidFill>
                  <a:schemeClr val="tx1"/>
                </a:solidFill>
                <a:effectLst>
                  <a:outerShdw blurRad="38100" dist="19050" dir="2700000" algn="tl" rotWithShape="0">
                    <a:schemeClr val="dk1">
                      <a:alpha val="40000"/>
                    </a:schemeClr>
                  </a:outerShdw>
                </a:effectLst>
              </a:rPr>
              <a:t>Rebounds_Per_Game</a:t>
            </a:r>
            <a:endParaRPr lang="en-US" i="0" u="none" strike="noStrike" dirty="0">
              <a:ln w="0"/>
              <a:solidFill>
                <a:schemeClr val="tx1"/>
              </a:solidFill>
              <a:effectLst>
                <a:outerShdw blurRad="38100" dist="19050" dir="2700000" algn="tl" rotWithShape="0">
                  <a:schemeClr val="dk1">
                    <a:alpha val="40000"/>
                  </a:schemeClr>
                </a:outerShdw>
              </a:effectLst>
            </a:endParaRPr>
          </a:p>
          <a:p>
            <a:pPr algn="l"/>
            <a:r>
              <a:rPr lang="en-US" i="0" u="none" strike="noStrike" dirty="0">
                <a:ln w="0"/>
                <a:solidFill>
                  <a:schemeClr val="tx1"/>
                </a:solidFill>
                <a:effectLst>
                  <a:outerShdw blurRad="38100" dist="19050" dir="2700000" algn="tl" rotWithShape="0">
                    <a:schemeClr val="dk1">
                      <a:alpha val="40000"/>
                    </a:schemeClr>
                  </a:outerShdw>
                </a:effectLst>
              </a:rPr>
              <a:t>Steals_ </a:t>
            </a:r>
            <a:r>
              <a:rPr lang="en-US" i="0" u="none" strike="noStrike" dirty="0" err="1">
                <a:ln w="0"/>
                <a:solidFill>
                  <a:schemeClr val="tx1"/>
                </a:solidFill>
                <a:effectLst>
                  <a:outerShdw blurRad="38100" dist="19050" dir="2700000" algn="tl" rotWithShape="0">
                    <a:schemeClr val="dk1">
                      <a:alpha val="40000"/>
                    </a:schemeClr>
                  </a:outerShdw>
                </a:effectLst>
              </a:rPr>
              <a:t>Per_Game</a:t>
            </a:r>
            <a:endParaRPr lang="en-US" i="0" u="none" strike="noStrike" dirty="0">
              <a:ln w="0"/>
              <a:solidFill>
                <a:schemeClr val="tx1"/>
              </a:solidFill>
              <a:effectLst>
                <a:outerShdw blurRad="38100" dist="19050" dir="2700000" algn="tl" rotWithShape="0">
                  <a:schemeClr val="dk1">
                    <a:alpha val="40000"/>
                  </a:schemeClr>
                </a:outerShdw>
              </a:effectLst>
            </a:endParaRPr>
          </a:p>
          <a:p>
            <a:pPr algn="l"/>
            <a:r>
              <a:rPr lang="en-US" i="0" u="none" strike="noStrike" dirty="0">
                <a:ln w="0"/>
                <a:solidFill>
                  <a:schemeClr val="tx1"/>
                </a:solidFill>
                <a:effectLst>
                  <a:outerShdw blurRad="38100" dist="19050" dir="2700000" algn="tl" rotWithShape="0">
                    <a:schemeClr val="dk1">
                      <a:alpha val="40000"/>
                    </a:schemeClr>
                  </a:outerShdw>
                </a:effectLst>
              </a:rPr>
              <a:t>Blocks_ </a:t>
            </a:r>
            <a:r>
              <a:rPr lang="en-US" i="0" u="none" strike="noStrike" dirty="0" err="1">
                <a:ln w="0"/>
                <a:solidFill>
                  <a:schemeClr val="tx1"/>
                </a:solidFill>
                <a:effectLst>
                  <a:outerShdw blurRad="38100" dist="19050" dir="2700000" algn="tl" rotWithShape="0">
                    <a:schemeClr val="dk1">
                      <a:alpha val="40000"/>
                    </a:schemeClr>
                  </a:outerShdw>
                </a:effectLst>
              </a:rPr>
              <a:t>Per_Game</a:t>
            </a:r>
            <a:endParaRPr lang="en-US" i="0" u="none" strike="noStrike" dirty="0">
              <a:ln w="0"/>
              <a:solidFill>
                <a:schemeClr val="tx1"/>
              </a:solidFill>
              <a:effectLst>
                <a:outerShdw blurRad="38100" dist="19050" dir="2700000" algn="tl" rotWithShape="0">
                  <a:schemeClr val="dk1">
                    <a:alpha val="40000"/>
                  </a:schemeClr>
                </a:outerShdw>
              </a:effectLst>
            </a:endParaRPr>
          </a:p>
          <a:p>
            <a:pPr algn="l"/>
            <a:r>
              <a:rPr lang="en-US" i="0" u="none" strike="noStrike" dirty="0">
                <a:ln w="0"/>
                <a:solidFill>
                  <a:schemeClr val="tx1"/>
                </a:solidFill>
                <a:effectLst>
                  <a:outerShdw blurRad="38100" dist="19050" dir="2700000" algn="tl" rotWithShape="0">
                    <a:schemeClr val="dk1">
                      <a:alpha val="40000"/>
                    </a:schemeClr>
                  </a:outerShdw>
                </a:effectLst>
              </a:rPr>
              <a:t>Turnovers_ </a:t>
            </a:r>
            <a:r>
              <a:rPr lang="en-US" i="0" u="none" strike="noStrike" dirty="0" err="1">
                <a:ln w="0"/>
                <a:solidFill>
                  <a:schemeClr val="tx1"/>
                </a:solidFill>
                <a:effectLst>
                  <a:outerShdw blurRad="38100" dist="19050" dir="2700000" algn="tl" rotWithShape="0">
                    <a:schemeClr val="dk1">
                      <a:alpha val="40000"/>
                    </a:schemeClr>
                  </a:outerShdw>
                </a:effectLst>
              </a:rPr>
              <a:t>Per_Game</a:t>
            </a:r>
            <a:endParaRPr lang="en-US" i="0" u="none" strike="noStrike" dirty="0">
              <a:ln w="0"/>
              <a:solidFill>
                <a:schemeClr val="tx1"/>
              </a:solidFill>
              <a:effectLst>
                <a:outerShdw blurRad="38100" dist="19050" dir="2700000" algn="tl" rotWithShape="0">
                  <a:schemeClr val="dk1">
                    <a:alpha val="40000"/>
                  </a:schemeClr>
                </a:outerShdw>
              </a:effectLst>
            </a:endParaRPr>
          </a:p>
          <a:p>
            <a:endParaRPr lang="en-US"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D965A0AC-7E27-5E3F-5BB2-13E11359538C}"/>
              </a:ext>
            </a:extLst>
          </p:cNvPr>
          <p:cNvSpPr txBox="1"/>
          <p:nvPr/>
        </p:nvSpPr>
        <p:spPr>
          <a:xfrm>
            <a:off x="1076325" y="2185184"/>
            <a:ext cx="4543425" cy="3416320"/>
          </a:xfrm>
          <a:prstGeom prst="rect">
            <a:avLst/>
          </a:prstGeom>
          <a:noFill/>
        </p:spPr>
        <p:txBody>
          <a:bodyPr wrap="square" rtlCol="0">
            <a:spAutoFit/>
          </a:bodyPr>
          <a:lstStyle/>
          <a:p>
            <a:pPr algn="l"/>
            <a:r>
              <a:rPr lang="en-US" b="0" i="0" u="none" strike="noStrike" dirty="0">
                <a:solidFill>
                  <a:srgbClr val="FF0000"/>
                </a:solidFill>
                <a:effectLst/>
                <a:latin typeface="Arial" panose="020B0604020202020204" pitchFamily="34" charset="0"/>
              </a:rPr>
              <a:t>Dimension Keys</a:t>
            </a:r>
            <a:br>
              <a:rPr lang="en-US" b="0" i="0" u="none" strike="noStrike" dirty="0">
                <a:solidFill>
                  <a:srgbClr val="FF0000"/>
                </a:solidFill>
                <a:effectLst/>
                <a:latin typeface="Lato" panose="020F0502020204030203" pitchFamily="34" charset="0"/>
              </a:rPr>
            </a:br>
            <a:r>
              <a:rPr lang="en-US" b="0" i="0" u="none" strike="noStrike" dirty="0">
                <a:solidFill>
                  <a:srgbClr val="FF0000"/>
                </a:solidFill>
                <a:effectLst/>
                <a:latin typeface="Arial" panose="020B0604020202020204" pitchFamily="34" charset="0"/>
              </a:rPr>
              <a:t>- FK</a:t>
            </a:r>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Dimensions are the foundation of</a:t>
            </a:r>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the fact table and is where the</a:t>
            </a:r>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data for the fact table is collected.</a:t>
            </a:r>
          </a:p>
          <a:p>
            <a:pPr algn="l"/>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The </a:t>
            </a:r>
            <a:r>
              <a:rPr lang="en-US" b="0" i="0" u="none" strike="noStrike" dirty="0">
                <a:solidFill>
                  <a:srgbClr val="FF0000"/>
                </a:solidFill>
                <a:effectLst/>
                <a:latin typeface="Arial" panose="020B0604020202020204" pitchFamily="34" charset="0"/>
              </a:rPr>
              <a:t>grain</a:t>
            </a:r>
            <a:r>
              <a:rPr lang="en-US" b="0" i="0" u="none" strike="noStrike" dirty="0">
                <a:solidFill>
                  <a:srgbClr val="000000"/>
                </a:solidFill>
                <a:effectLst/>
                <a:latin typeface="Arial" panose="020B0604020202020204" pitchFamily="34" charset="0"/>
              </a:rPr>
              <a:t> of a fact table represents</a:t>
            </a:r>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the most atomic level by which the</a:t>
            </a:r>
            <a:br>
              <a:rPr lang="en-US" b="0" i="0" u="none" strike="noStrike" dirty="0">
                <a:solidFill>
                  <a:srgbClr val="000000"/>
                </a:solidFill>
                <a:effectLst/>
                <a:latin typeface="Lato" panose="020F0502020204030203" pitchFamily="34" charset="0"/>
              </a:rPr>
            </a:br>
            <a:r>
              <a:rPr lang="en-US" b="0" i="0" u="none" strike="noStrike" dirty="0">
                <a:solidFill>
                  <a:srgbClr val="000000"/>
                </a:solidFill>
                <a:effectLst/>
                <a:latin typeface="Arial" panose="020B0604020202020204" pitchFamily="34" charset="0"/>
              </a:rPr>
              <a:t>facts may be defined.</a:t>
            </a:r>
            <a:br>
              <a:rPr lang="en-US" b="0" i="0" u="none" strike="noStrike" dirty="0">
                <a:solidFill>
                  <a:srgbClr val="000000"/>
                </a:solidFill>
                <a:effectLst/>
                <a:latin typeface="Lato" panose="020F0502020204030203" pitchFamily="34" charset="0"/>
              </a:rPr>
            </a:br>
            <a:endParaRPr lang="en-US" b="0" i="0" u="none" strike="noStrike" dirty="0">
              <a:solidFill>
                <a:srgbClr val="000000"/>
              </a:solidFill>
              <a:effectLst/>
              <a:latin typeface="Lato" panose="020F0502020204030203" pitchFamily="34" charset="0"/>
            </a:endParaRPr>
          </a:p>
          <a:p>
            <a:br>
              <a:rPr lang="en-US" dirty="0"/>
            </a:br>
            <a:endParaRPr lang="en-US" dirty="0"/>
          </a:p>
        </p:txBody>
      </p:sp>
    </p:spTree>
    <p:extLst>
      <p:ext uri="{BB962C8B-B14F-4D97-AF65-F5344CB8AC3E}">
        <p14:creationId xmlns:p14="http://schemas.microsoft.com/office/powerpoint/2010/main" val="172715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04562-25D0-E105-B0C0-18CF9CEA7DA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Aggregate table </a:t>
            </a:r>
          </a:p>
        </p:txBody>
      </p:sp>
      <p:pic>
        <p:nvPicPr>
          <p:cNvPr id="5" name="Content Placeholder 4" descr="A grid with text boxes&#10;&#10;Description automatically generated with medium confidence">
            <a:extLst>
              <a:ext uri="{FF2B5EF4-FFF2-40B4-BE49-F238E27FC236}">
                <a16:creationId xmlns:a16="http://schemas.microsoft.com/office/drawing/2014/main" id="{649F620D-EECA-3934-8254-396A2942108D}"/>
              </a:ext>
            </a:extLst>
          </p:cNvPr>
          <p:cNvPicPr>
            <a:picLocks noGrp="1" noChangeAspect="1"/>
          </p:cNvPicPr>
          <p:nvPr>
            <p:ph idx="1"/>
          </p:nvPr>
        </p:nvPicPr>
        <p:blipFill>
          <a:blip r:embed="rId2"/>
          <a:stretch>
            <a:fillRect/>
          </a:stretch>
        </p:blipFill>
        <p:spPr>
          <a:xfrm>
            <a:off x="4765959" y="644630"/>
            <a:ext cx="5831140" cy="5568739"/>
          </a:xfrm>
          <a:prstGeom prst="rect">
            <a:avLst/>
          </a:prstGeom>
        </p:spPr>
      </p:pic>
    </p:spTree>
    <p:extLst>
      <p:ext uri="{BB962C8B-B14F-4D97-AF65-F5344CB8AC3E}">
        <p14:creationId xmlns:p14="http://schemas.microsoft.com/office/powerpoint/2010/main" val="439258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5D39A-BA67-63F9-5238-4D25AF2DD5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br>
              <a:rPr lang="en-US" sz="2200" kern="1200" dirty="0">
                <a:solidFill>
                  <a:schemeClr val="bg1"/>
                </a:solidFill>
                <a:latin typeface="+mj-lt"/>
                <a:ea typeface="+mj-ea"/>
                <a:cs typeface="+mj-cs"/>
              </a:rPr>
            </a:br>
            <a:endParaRPr lang="en-US" sz="2200" kern="1200" dirty="0">
              <a:solidFill>
                <a:schemeClr val="bg1"/>
              </a:solidFill>
              <a:latin typeface="+mj-lt"/>
              <a:ea typeface="+mj-ea"/>
              <a:cs typeface="+mj-cs"/>
            </a:endParaRPr>
          </a:p>
        </p:txBody>
      </p:sp>
      <p:pic>
        <p:nvPicPr>
          <p:cNvPr id="5" name="Content Placeholder 4" descr="A diagram of a season&#10;&#10;Description automatically generated">
            <a:extLst>
              <a:ext uri="{FF2B5EF4-FFF2-40B4-BE49-F238E27FC236}">
                <a16:creationId xmlns:a16="http://schemas.microsoft.com/office/drawing/2014/main" id="{79922844-78BD-AB11-6479-89E017584485}"/>
              </a:ext>
            </a:extLst>
          </p:cNvPr>
          <p:cNvPicPr>
            <a:picLocks noGrp="1" noChangeAspect="1"/>
          </p:cNvPicPr>
          <p:nvPr>
            <p:ph idx="1"/>
          </p:nvPr>
        </p:nvPicPr>
        <p:blipFill>
          <a:blip r:embed="rId2"/>
          <a:stretch>
            <a:fillRect/>
          </a:stretch>
        </p:blipFill>
        <p:spPr>
          <a:xfrm>
            <a:off x="643467" y="1773102"/>
            <a:ext cx="10905066" cy="4198448"/>
          </a:xfrm>
          <a:prstGeom prst="rect">
            <a:avLst/>
          </a:prstGeom>
        </p:spPr>
      </p:pic>
      <p:sp>
        <p:nvSpPr>
          <p:cNvPr id="3" name="TextBox 2">
            <a:extLst>
              <a:ext uri="{FF2B5EF4-FFF2-40B4-BE49-F238E27FC236}">
                <a16:creationId xmlns:a16="http://schemas.microsoft.com/office/drawing/2014/main" id="{B539BBBE-CBBF-45FF-FD69-C566100FB6D7}"/>
              </a:ext>
            </a:extLst>
          </p:cNvPr>
          <p:cNvSpPr txBox="1"/>
          <p:nvPr/>
        </p:nvSpPr>
        <p:spPr>
          <a:xfrm>
            <a:off x="2682240" y="886450"/>
            <a:ext cx="6787108" cy="369332"/>
          </a:xfrm>
          <a:prstGeom prst="rect">
            <a:avLst/>
          </a:prstGeom>
          <a:noFill/>
        </p:spPr>
        <p:txBody>
          <a:bodyPr wrap="square" rtlCol="0">
            <a:spAutoFit/>
          </a:bodyPr>
          <a:lstStyle/>
          <a:p>
            <a:r>
              <a:rPr lang="en-US" sz="1800" kern="1200" dirty="0">
                <a:solidFill>
                  <a:schemeClr val="bg1"/>
                </a:solidFill>
                <a:latin typeface="+mj-lt"/>
                <a:ea typeface="+mj-ea"/>
                <a:cs typeface="+mj-cs"/>
              </a:rPr>
              <a:t>Dimensional Table Detailed Diagram: Season Details </a:t>
            </a:r>
            <a:endParaRPr lang="en-US" dirty="0">
              <a:solidFill>
                <a:schemeClr val="bg1"/>
              </a:solidFill>
            </a:endParaRPr>
          </a:p>
        </p:txBody>
      </p:sp>
    </p:spTree>
    <p:extLst>
      <p:ext uri="{BB962C8B-B14F-4D97-AF65-F5344CB8AC3E}">
        <p14:creationId xmlns:p14="http://schemas.microsoft.com/office/powerpoint/2010/main" val="285708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FB99B-5D2A-8B78-344E-43342305305A}"/>
              </a:ext>
            </a:extLst>
          </p:cNvPr>
          <p:cNvSpPr>
            <a:spLocks noGrp="1"/>
          </p:cNvSpPr>
          <p:nvPr>
            <p:ph type="title"/>
          </p:nvPr>
        </p:nvSpPr>
        <p:spPr>
          <a:xfrm>
            <a:off x="838199" y="304904"/>
            <a:ext cx="10392177" cy="1103082"/>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Dimensional Table Descriptions: Season Details </a:t>
            </a:r>
          </a:p>
        </p:txBody>
      </p:sp>
      <p:graphicFrame>
        <p:nvGraphicFramePr>
          <p:cNvPr id="8" name="Table 7">
            <a:extLst>
              <a:ext uri="{FF2B5EF4-FFF2-40B4-BE49-F238E27FC236}">
                <a16:creationId xmlns:a16="http://schemas.microsoft.com/office/drawing/2014/main" id="{C496156D-7838-F923-11EF-C9618900DD05}"/>
              </a:ext>
            </a:extLst>
          </p:cNvPr>
          <p:cNvGraphicFramePr>
            <a:graphicFrameLocks noGrp="1"/>
          </p:cNvGraphicFramePr>
          <p:nvPr>
            <p:extLst>
              <p:ext uri="{D42A27DB-BD31-4B8C-83A1-F6EECF244321}">
                <p14:modId xmlns:p14="http://schemas.microsoft.com/office/powerpoint/2010/main" val="2548420358"/>
              </p:ext>
            </p:extLst>
          </p:nvPr>
        </p:nvGraphicFramePr>
        <p:xfrm>
          <a:off x="838199" y="1712889"/>
          <a:ext cx="10662636" cy="4636397"/>
        </p:xfrm>
        <a:graphic>
          <a:graphicData uri="http://schemas.openxmlformats.org/drawingml/2006/table">
            <a:tbl>
              <a:tblPr firstRow="1" firstCol="1" bandRow="1">
                <a:tableStyleId>{7DF18680-E054-41AD-8BC1-D1AEF772440D}</a:tableStyleId>
              </a:tblPr>
              <a:tblGrid>
                <a:gridCol w="3059290">
                  <a:extLst>
                    <a:ext uri="{9D8B030D-6E8A-4147-A177-3AD203B41FA5}">
                      <a16:colId xmlns:a16="http://schemas.microsoft.com/office/drawing/2014/main" val="3145448725"/>
                    </a:ext>
                  </a:extLst>
                </a:gridCol>
                <a:gridCol w="2072056">
                  <a:extLst>
                    <a:ext uri="{9D8B030D-6E8A-4147-A177-3AD203B41FA5}">
                      <a16:colId xmlns:a16="http://schemas.microsoft.com/office/drawing/2014/main" val="3412648550"/>
                    </a:ext>
                  </a:extLst>
                </a:gridCol>
                <a:gridCol w="1828081">
                  <a:extLst>
                    <a:ext uri="{9D8B030D-6E8A-4147-A177-3AD203B41FA5}">
                      <a16:colId xmlns:a16="http://schemas.microsoft.com/office/drawing/2014/main" val="1016410140"/>
                    </a:ext>
                  </a:extLst>
                </a:gridCol>
                <a:gridCol w="1810840">
                  <a:extLst>
                    <a:ext uri="{9D8B030D-6E8A-4147-A177-3AD203B41FA5}">
                      <a16:colId xmlns:a16="http://schemas.microsoft.com/office/drawing/2014/main" val="2238546239"/>
                    </a:ext>
                  </a:extLst>
                </a:gridCol>
                <a:gridCol w="1892369">
                  <a:extLst>
                    <a:ext uri="{9D8B030D-6E8A-4147-A177-3AD203B41FA5}">
                      <a16:colId xmlns:a16="http://schemas.microsoft.com/office/drawing/2014/main" val="1764001072"/>
                    </a:ext>
                  </a:extLst>
                </a:gridCol>
              </a:tblGrid>
              <a:tr h="481085">
                <a:tc>
                  <a:txBody>
                    <a:bodyPr/>
                    <a:lstStyle/>
                    <a:p>
                      <a:pPr marL="0" marR="0" algn="ctr">
                        <a:spcBef>
                          <a:spcPts val="0"/>
                        </a:spcBef>
                        <a:spcAft>
                          <a:spcPts val="0"/>
                        </a:spcAft>
                      </a:pPr>
                      <a:r>
                        <a:rPr lang="en-IN" sz="1000" b="1" kern="100" dirty="0">
                          <a:solidFill>
                            <a:srgbClr val="FFFFFF"/>
                          </a:solidFill>
                          <a:effectLst/>
                        </a:rPr>
                        <a:t>Attribute</a:t>
                      </a:r>
                      <a:endParaRPr lang="en-US" sz="1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b="1" kern="100">
                          <a:solidFill>
                            <a:srgbClr val="FFFFFF"/>
                          </a:solidFill>
                          <a:effectLst/>
                        </a:rPr>
                        <a:t>Description</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b="1" kern="100">
                          <a:solidFill>
                            <a:srgbClr val="FFFFFF"/>
                          </a:solidFill>
                          <a:effectLst/>
                        </a:rPr>
                        <a:t>Cardinality</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b="1" kern="100">
                          <a:solidFill>
                            <a:srgbClr val="FFFFFF"/>
                          </a:solidFill>
                          <a:effectLst/>
                        </a:rPr>
                        <a:t>SCD Policy</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b="1" kern="100">
                          <a:solidFill>
                            <a:srgbClr val="FFFFFF"/>
                          </a:solidFill>
                          <a:effectLst/>
                        </a:rPr>
                        <a:t>Sample Value</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1968691140"/>
                  </a:ext>
                </a:extLst>
              </a:tr>
              <a:tr h="692552">
                <a:tc>
                  <a:txBody>
                    <a:bodyPr/>
                    <a:lstStyle/>
                    <a:p>
                      <a:pPr marL="0" marR="0" algn="ctr">
                        <a:spcBef>
                          <a:spcPts val="0"/>
                        </a:spcBef>
                        <a:spcAft>
                          <a:spcPts val="0"/>
                        </a:spcAft>
                      </a:pPr>
                      <a:r>
                        <a:rPr lang="en-IN" sz="1000" b="1" kern="100" dirty="0" err="1">
                          <a:solidFill>
                            <a:srgbClr val="FFFFFF"/>
                          </a:solidFill>
                          <a:effectLst/>
                        </a:rPr>
                        <a:t>Season_ID</a:t>
                      </a:r>
                      <a:endParaRPr lang="en-US" sz="1000" b="1" kern="1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Unique identifier for each season.</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High</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0</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'SEAS2024'</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3133151366"/>
                  </a:ext>
                </a:extLst>
              </a:tr>
              <a:tr h="692552">
                <a:tc>
                  <a:txBody>
                    <a:bodyPr/>
                    <a:lstStyle/>
                    <a:p>
                      <a:pPr marL="0" marR="0" algn="ctr">
                        <a:spcBef>
                          <a:spcPts val="0"/>
                        </a:spcBef>
                        <a:spcAft>
                          <a:spcPts val="0"/>
                        </a:spcAft>
                      </a:pPr>
                      <a:r>
                        <a:rPr lang="en-IN" sz="1000" b="1" kern="100">
                          <a:solidFill>
                            <a:srgbClr val="FFFFFF"/>
                          </a:solidFill>
                          <a:effectLst/>
                        </a:rPr>
                        <a:t>Season_year</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The calendar year in which the season takes place.</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Medium</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0/2</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'2024'</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357750224"/>
                  </a:ext>
                </a:extLst>
              </a:tr>
              <a:tr h="692552">
                <a:tc>
                  <a:txBody>
                    <a:bodyPr/>
                    <a:lstStyle/>
                    <a:p>
                      <a:pPr marL="0" marR="0" algn="ctr">
                        <a:spcBef>
                          <a:spcPts val="0"/>
                        </a:spcBef>
                        <a:spcAft>
                          <a:spcPts val="0"/>
                        </a:spcAft>
                      </a:pPr>
                      <a:r>
                        <a:rPr lang="en-IN" sz="1000" b="1" kern="100">
                          <a:solidFill>
                            <a:srgbClr val="FFFFFF"/>
                          </a:solidFill>
                          <a:effectLst/>
                        </a:rPr>
                        <a:t>Number_of_Games</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Total number of games scheduled for the season.</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Low</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1</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dirty="0">
                          <a:solidFill>
                            <a:schemeClr val="tx1">
                              <a:lumMod val="85000"/>
                              <a:lumOff val="15000"/>
                            </a:schemeClr>
                          </a:solidFill>
                          <a:effectLst/>
                        </a:rPr>
                        <a:t>'82'</a:t>
                      </a:r>
                      <a:endParaRPr lang="en-US" sz="10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4221377748"/>
                  </a:ext>
                </a:extLst>
              </a:tr>
              <a:tr h="692552">
                <a:tc>
                  <a:txBody>
                    <a:bodyPr/>
                    <a:lstStyle/>
                    <a:p>
                      <a:pPr marL="0" marR="0" algn="ctr">
                        <a:spcBef>
                          <a:spcPts val="0"/>
                        </a:spcBef>
                        <a:spcAft>
                          <a:spcPts val="0"/>
                        </a:spcAft>
                      </a:pPr>
                      <a:r>
                        <a:rPr lang="en-IN" sz="1000" b="1" kern="100">
                          <a:solidFill>
                            <a:srgbClr val="FFFFFF"/>
                          </a:solidFill>
                          <a:effectLst/>
                        </a:rPr>
                        <a:t>Championship_appearance</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Indicates if the team made a championship appearance.</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Low</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1</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'1' or 'Yes'</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3004796031"/>
                  </a:ext>
                </a:extLst>
              </a:tr>
              <a:tr h="692552">
                <a:tc>
                  <a:txBody>
                    <a:bodyPr/>
                    <a:lstStyle/>
                    <a:p>
                      <a:pPr marL="0" marR="0" algn="ctr">
                        <a:spcBef>
                          <a:spcPts val="0"/>
                        </a:spcBef>
                        <a:spcAft>
                          <a:spcPts val="0"/>
                        </a:spcAft>
                      </a:pPr>
                      <a:r>
                        <a:rPr lang="en-IN" sz="1000" b="1" kern="100">
                          <a:solidFill>
                            <a:srgbClr val="FFFFFF"/>
                          </a:solidFill>
                          <a:effectLst/>
                        </a:rPr>
                        <a:t>Play-off_appearance</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Indicates if the team made a playoff appearance.</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Low</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1</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'Yes' or 'No'</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1464375548"/>
                  </a:ext>
                </a:extLst>
              </a:tr>
              <a:tr h="692552">
                <a:tc>
                  <a:txBody>
                    <a:bodyPr/>
                    <a:lstStyle/>
                    <a:p>
                      <a:pPr marL="0" marR="0" algn="ctr">
                        <a:spcBef>
                          <a:spcPts val="0"/>
                        </a:spcBef>
                        <a:spcAft>
                          <a:spcPts val="0"/>
                        </a:spcAft>
                      </a:pPr>
                      <a:r>
                        <a:rPr lang="en-IN" sz="1000" b="1" kern="100">
                          <a:solidFill>
                            <a:srgbClr val="FFFFFF"/>
                          </a:solidFill>
                          <a:effectLst/>
                        </a:rPr>
                        <a:t>Total_wins</a:t>
                      </a:r>
                      <a:endParaRPr lang="en-US" sz="10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The total number of games won in the season.</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Medium</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a:solidFill>
                            <a:schemeClr val="tx1">
                              <a:lumMod val="85000"/>
                              <a:lumOff val="15000"/>
                            </a:schemeClr>
                          </a:solidFill>
                          <a:effectLst/>
                        </a:rPr>
                        <a:t>Type 3</a:t>
                      </a:r>
                      <a:endParaRPr lang="en-US" sz="1000" kern="10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tc>
                  <a:txBody>
                    <a:bodyPr/>
                    <a:lstStyle/>
                    <a:p>
                      <a:pPr marL="0" marR="0" algn="ctr">
                        <a:spcBef>
                          <a:spcPts val="0"/>
                        </a:spcBef>
                        <a:spcAft>
                          <a:spcPts val="0"/>
                        </a:spcAft>
                      </a:pPr>
                      <a:r>
                        <a:rPr lang="en-IN" sz="1000" kern="100" dirty="0">
                          <a:solidFill>
                            <a:schemeClr val="tx1">
                              <a:lumMod val="85000"/>
                              <a:lumOff val="15000"/>
                            </a:schemeClr>
                          </a:solidFill>
                          <a:effectLst/>
                        </a:rPr>
                        <a:t>'50'</a:t>
                      </a:r>
                      <a:endParaRPr lang="en-US" sz="1000"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148811" marR="89286" marT="89286" marB="89286" anchor="b">
                    <a:cell3D prstMaterial="dkEdge">
                      <a:bevel h="50800" prst="divot"/>
                      <a:lightRig rig="flood" dir="t"/>
                    </a:cell3D>
                  </a:tcPr>
                </a:tc>
                <a:extLst>
                  <a:ext uri="{0D108BD9-81ED-4DB2-BD59-A6C34878D82A}">
                    <a16:rowId xmlns:a16="http://schemas.microsoft.com/office/drawing/2014/main" val="118651184"/>
                  </a:ext>
                </a:extLst>
              </a:tr>
            </a:tbl>
          </a:graphicData>
        </a:graphic>
      </p:graphicFrame>
    </p:spTree>
    <p:extLst>
      <p:ext uri="{BB962C8B-B14F-4D97-AF65-F5344CB8AC3E}">
        <p14:creationId xmlns:p14="http://schemas.microsoft.com/office/powerpoint/2010/main" val="276567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A57DF1-BC54-DE36-6F78-55D049588525}"/>
              </a:ext>
            </a:extLst>
          </p:cNvPr>
          <p:cNvSpPr txBox="1"/>
          <p:nvPr/>
        </p:nvSpPr>
        <p:spPr>
          <a:xfrm>
            <a:off x="838200" y="459863"/>
            <a:ext cx="10515600" cy="10045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u="sng" kern="1200" dirty="0">
                <a:solidFill>
                  <a:srgbClr val="FFFFFF"/>
                </a:solidFill>
                <a:latin typeface="+mj-lt"/>
                <a:ea typeface="+mj-ea"/>
                <a:cs typeface="+mj-cs"/>
              </a:rPr>
              <a:t>OLAP Cube Design</a:t>
            </a:r>
          </a:p>
        </p:txBody>
      </p:sp>
      <p:sp>
        <p:nvSpPr>
          <p:cNvPr id="23" name="Rectangle: Rounded Corners 2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F31941-7B30-1B59-E631-B59C416F181A}"/>
              </a:ext>
            </a:extLst>
          </p:cNvPr>
          <p:cNvSpPr txBox="1"/>
          <p:nvPr/>
        </p:nvSpPr>
        <p:spPr>
          <a:xfrm>
            <a:off x="6909130" y="3865233"/>
            <a:ext cx="896639"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GAME 1</a:t>
            </a:r>
            <a:endParaRPr lang="en-US" sz="1350"/>
          </a:p>
        </p:txBody>
      </p:sp>
      <p:sp>
        <p:nvSpPr>
          <p:cNvPr id="9" name="TextBox 8">
            <a:extLst>
              <a:ext uri="{FF2B5EF4-FFF2-40B4-BE49-F238E27FC236}">
                <a16:creationId xmlns:a16="http://schemas.microsoft.com/office/drawing/2014/main" id="{82F5BAE6-C643-93F3-2EFF-90E6097F1ACC}"/>
              </a:ext>
            </a:extLst>
          </p:cNvPr>
          <p:cNvSpPr txBox="1"/>
          <p:nvPr/>
        </p:nvSpPr>
        <p:spPr>
          <a:xfrm>
            <a:off x="6909130" y="4116970"/>
            <a:ext cx="896639"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GAME 2</a:t>
            </a:r>
            <a:endParaRPr lang="en-US" sz="1350"/>
          </a:p>
        </p:txBody>
      </p:sp>
      <p:sp>
        <p:nvSpPr>
          <p:cNvPr id="10" name="TextBox 9">
            <a:extLst>
              <a:ext uri="{FF2B5EF4-FFF2-40B4-BE49-F238E27FC236}">
                <a16:creationId xmlns:a16="http://schemas.microsoft.com/office/drawing/2014/main" id="{4AB79BFE-A73F-1A3F-5F03-8D941D6BA6BE}"/>
              </a:ext>
            </a:extLst>
          </p:cNvPr>
          <p:cNvSpPr txBox="1"/>
          <p:nvPr/>
        </p:nvSpPr>
        <p:spPr>
          <a:xfrm>
            <a:off x="6909130" y="4371715"/>
            <a:ext cx="896639"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GAME 3</a:t>
            </a:r>
            <a:endParaRPr lang="en-US" sz="1350"/>
          </a:p>
        </p:txBody>
      </p:sp>
      <p:sp>
        <p:nvSpPr>
          <p:cNvPr id="11" name="TextBox 10">
            <a:extLst>
              <a:ext uri="{FF2B5EF4-FFF2-40B4-BE49-F238E27FC236}">
                <a16:creationId xmlns:a16="http://schemas.microsoft.com/office/drawing/2014/main" id="{93A0404D-5B6F-0CBC-D0F2-64CD6B9EC951}"/>
              </a:ext>
            </a:extLst>
          </p:cNvPr>
          <p:cNvSpPr txBox="1"/>
          <p:nvPr/>
        </p:nvSpPr>
        <p:spPr>
          <a:xfrm>
            <a:off x="5696030" y="5214138"/>
            <a:ext cx="1043813"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PLAYER 1</a:t>
            </a:r>
            <a:endParaRPr lang="en-US" sz="1350"/>
          </a:p>
        </p:txBody>
      </p:sp>
      <p:sp>
        <p:nvSpPr>
          <p:cNvPr id="12" name="TextBox 11">
            <a:extLst>
              <a:ext uri="{FF2B5EF4-FFF2-40B4-BE49-F238E27FC236}">
                <a16:creationId xmlns:a16="http://schemas.microsoft.com/office/drawing/2014/main" id="{DF8FA8B2-C294-449C-B19B-F4E58C117F96}"/>
              </a:ext>
            </a:extLst>
          </p:cNvPr>
          <p:cNvSpPr txBox="1"/>
          <p:nvPr/>
        </p:nvSpPr>
        <p:spPr>
          <a:xfrm>
            <a:off x="6207374" y="4979800"/>
            <a:ext cx="933214"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PLAYER 2</a:t>
            </a:r>
            <a:endParaRPr lang="en-US" sz="1350"/>
          </a:p>
        </p:txBody>
      </p:sp>
      <p:sp>
        <p:nvSpPr>
          <p:cNvPr id="13" name="TextBox 12">
            <a:extLst>
              <a:ext uri="{FF2B5EF4-FFF2-40B4-BE49-F238E27FC236}">
                <a16:creationId xmlns:a16="http://schemas.microsoft.com/office/drawing/2014/main" id="{150721D9-D254-24AF-C072-A177C355B24C}"/>
              </a:ext>
            </a:extLst>
          </p:cNvPr>
          <p:cNvSpPr txBox="1"/>
          <p:nvPr/>
        </p:nvSpPr>
        <p:spPr>
          <a:xfrm>
            <a:off x="6512816" y="4745464"/>
            <a:ext cx="896639" cy="441403"/>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PLAYER 3</a:t>
            </a:r>
            <a:endParaRPr lang="en-US" sz="1350"/>
          </a:p>
        </p:txBody>
      </p:sp>
      <p:sp>
        <p:nvSpPr>
          <p:cNvPr id="14" name="TextBox 13">
            <a:extLst>
              <a:ext uri="{FF2B5EF4-FFF2-40B4-BE49-F238E27FC236}">
                <a16:creationId xmlns:a16="http://schemas.microsoft.com/office/drawing/2014/main" id="{ECA3F5C6-A0A4-5C1C-79C4-333CCCC62E78}"/>
              </a:ext>
            </a:extLst>
          </p:cNvPr>
          <p:cNvSpPr txBox="1"/>
          <p:nvPr/>
        </p:nvSpPr>
        <p:spPr>
          <a:xfrm>
            <a:off x="3546733" y="3841240"/>
            <a:ext cx="1021904"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POINTS</a:t>
            </a:r>
            <a:endParaRPr lang="en-US" sz="1350"/>
          </a:p>
        </p:txBody>
      </p:sp>
      <p:sp>
        <p:nvSpPr>
          <p:cNvPr id="15" name="TextBox 14">
            <a:extLst>
              <a:ext uri="{FF2B5EF4-FFF2-40B4-BE49-F238E27FC236}">
                <a16:creationId xmlns:a16="http://schemas.microsoft.com/office/drawing/2014/main" id="{2A150025-F901-08A5-6CC6-8BE09804EC5A}"/>
              </a:ext>
            </a:extLst>
          </p:cNvPr>
          <p:cNvSpPr txBox="1"/>
          <p:nvPr/>
        </p:nvSpPr>
        <p:spPr>
          <a:xfrm>
            <a:off x="3546733" y="4099571"/>
            <a:ext cx="1021904" cy="266868"/>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ASSISTS</a:t>
            </a:r>
            <a:endParaRPr lang="en-US" sz="1350"/>
          </a:p>
        </p:txBody>
      </p:sp>
      <p:sp>
        <p:nvSpPr>
          <p:cNvPr id="16" name="TextBox 15">
            <a:extLst>
              <a:ext uri="{FF2B5EF4-FFF2-40B4-BE49-F238E27FC236}">
                <a16:creationId xmlns:a16="http://schemas.microsoft.com/office/drawing/2014/main" id="{82EBC8C2-3861-4B3E-BAFE-36201347FB98}"/>
              </a:ext>
            </a:extLst>
          </p:cNvPr>
          <p:cNvSpPr txBox="1"/>
          <p:nvPr/>
        </p:nvSpPr>
        <p:spPr>
          <a:xfrm>
            <a:off x="3546733" y="4357901"/>
            <a:ext cx="1021905" cy="441403"/>
          </a:xfrm>
          <a:prstGeom prst="rect">
            <a:avLst/>
          </a:prstGeom>
          <a:solidFill>
            <a:schemeClr val="tx1"/>
          </a:solidFill>
          <a:ln>
            <a:solidFill>
              <a:schemeClr val="bg1"/>
            </a:solidFill>
          </a:ln>
        </p:spPr>
        <p:txBody>
          <a:bodyPr wrap="square" rtlCol="0">
            <a:spAutoFit/>
          </a:bodyPr>
          <a:lstStyle/>
          <a:p>
            <a:pPr defTabSz="768096">
              <a:spcAft>
                <a:spcPts val="600"/>
              </a:spcAft>
            </a:pPr>
            <a:r>
              <a:rPr lang="en-US" sz="1134" kern="1200">
                <a:solidFill>
                  <a:schemeClr val="tx1"/>
                </a:solidFill>
                <a:latin typeface="+mn-lt"/>
                <a:ea typeface="+mn-ea"/>
                <a:cs typeface="+mn-cs"/>
              </a:rPr>
              <a:t>G</a:t>
            </a:r>
            <a:r>
              <a:rPr lang="en-US" sz="1134" b="1" kern="1200" spc="32">
                <a:ln w="9525" cmpd="sng">
                  <a:solidFill>
                    <a:schemeClr val="accent1"/>
                  </a:solidFill>
                  <a:prstDash val="solid"/>
                </a:ln>
                <a:solidFill>
                  <a:srgbClr val="555555"/>
                </a:solidFill>
                <a:effectLst>
                  <a:glow rad="38100">
                    <a:schemeClr val="accent1">
                      <a:alpha val="40000"/>
                    </a:schemeClr>
                  </a:glow>
                </a:effectLst>
                <a:latin typeface="+mn-lt"/>
                <a:ea typeface="+mn-ea"/>
                <a:cs typeface="+mn-cs"/>
              </a:rPr>
              <a:t>REBOUNDS</a:t>
            </a:r>
            <a:endParaRPr lang="en-US" sz="1350"/>
          </a:p>
        </p:txBody>
      </p:sp>
      <p:pic>
        <p:nvPicPr>
          <p:cNvPr id="3" name="Picture 2" descr="A diagram of a cube&#10;&#10;Description automatically generated">
            <a:extLst>
              <a:ext uri="{FF2B5EF4-FFF2-40B4-BE49-F238E27FC236}">
                <a16:creationId xmlns:a16="http://schemas.microsoft.com/office/drawing/2014/main" id="{2F58559A-3E15-CD6B-339C-8D710AE95A0E}"/>
              </a:ext>
            </a:extLst>
          </p:cNvPr>
          <p:cNvPicPr>
            <a:picLocks noChangeAspect="1"/>
          </p:cNvPicPr>
          <p:nvPr/>
        </p:nvPicPr>
        <p:blipFill>
          <a:blip r:embed="rId2"/>
          <a:stretch>
            <a:fillRect/>
          </a:stretch>
        </p:blipFill>
        <p:spPr>
          <a:xfrm>
            <a:off x="2228144" y="1800911"/>
            <a:ext cx="7735712" cy="4351338"/>
          </a:xfrm>
          <a:prstGeom prst="rect">
            <a:avLst/>
          </a:prstGeom>
        </p:spPr>
      </p:pic>
    </p:spTree>
    <p:extLst>
      <p:ext uri="{BB962C8B-B14F-4D97-AF65-F5344CB8AC3E}">
        <p14:creationId xmlns:p14="http://schemas.microsoft.com/office/powerpoint/2010/main" val="66457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4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game&#10;&#10;Description automatically generated">
            <a:extLst>
              <a:ext uri="{FF2B5EF4-FFF2-40B4-BE49-F238E27FC236}">
                <a16:creationId xmlns:a16="http://schemas.microsoft.com/office/drawing/2014/main" id="{950D6EC5-6032-598B-E41E-E6980DA83DDF}"/>
              </a:ext>
            </a:extLst>
          </p:cNvPr>
          <p:cNvPicPr>
            <a:picLocks noChangeAspect="1"/>
          </p:cNvPicPr>
          <p:nvPr/>
        </p:nvPicPr>
        <p:blipFill>
          <a:blip r:embed="rId3"/>
          <a:stretch>
            <a:fillRect/>
          </a:stretch>
        </p:blipFill>
        <p:spPr>
          <a:xfrm>
            <a:off x="1143943" y="643467"/>
            <a:ext cx="9904113" cy="5571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9815660-7235-A7F2-E007-D5D94FC59FB9}"/>
              </a:ext>
            </a:extLst>
          </p:cNvPr>
          <p:cNvSpPr>
            <a:spLocks noGrp="1"/>
          </p:cNvSpPr>
          <p:nvPr>
            <p:ph type="title"/>
          </p:nvPr>
        </p:nvSpPr>
        <p:spPr>
          <a:xfrm>
            <a:off x="838200" y="557189"/>
            <a:ext cx="3374136" cy="5567891"/>
          </a:xfrm>
        </p:spPr>
        <p:txBody>
          <a:bodyPr>
            <a:normAutofit/>
          </a:bodyPr>
          <a:lstStyle/>
          <a:p>
            <a:pPr>
              <a:defRPr/>
            </a:pPr>
            <a:r>
              <a:rPr lang="en-IN" sz="5200"/>
              <a:t>Contents</a:t>
            </a:r>
          </a:p>
        </p:txBody>
      </p:sp>
      <p:graphicFrame>
        <p:nvGraphicFramePr>
          <p:cNvPr id="6" name="Content Placeholder 1">
            <a:extLst>
              <a:ext uri="{FF2B5EF4-FFF2-40B4-BE49-F238E27FC236}">
                <a16:creationId xmlns:a16="http://schemas.microsoft.com/office/drawing/2014/main" id="{6796E654-5ACB-B60B-585F-50D6D93690E2}"/>
              </a:ext>
            </a:extLst>
          </p:cNvPr>
          <p:cNvGraphicFramePr>
            <a:graphicFrameLocks noGrp="1"/>
          </p:cNvGraphicFramePr>
          <p:nvPr>
            <p:ph idx="1"/>
            <p:extLst>
              <p:ext uri="{D42A27DB-BD31-4B8C-83A1-F6EECF244321}">
                <p14:modId xmlns:p14="http://schemas.microsoft.com/office/powerpoint/2010/main" val="154301318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game&#10;&#10;Description automatically generated">
            <a:extLst>
              <a:ext uri="{FF2B5EF4-FFF2-40B4-BE49-F238E27FC236}">
                <a16:creationId xmlns:a16="http://schemas.microsoft.com/office/drawing/2014/main" id="{FA53D2E3-D075-1929-3C41-E30312DFD10A}"/>
              </a:ext>
            </a:extLst>
          </p:cNvPr>
          <p:cNvPicPr>
            <a:picLocks noChangeAspect="1"/>
          </p:cNvPicPr>
          <p:nvPr/>
        </p:nvPicPr>
        <p:blipFill>
          <a:blip r:embed="rId2"/>
          <a:stretch>
            <a:fillRect/>
          </a:stretch>
        </p:blipFill>
        <p:spPr>
          <a:xfrm>
            <a:off x="1143943" y="643467"/>
            <a:ext cx="9904113" cy="5571066"/>
          </a:xfrm>
          <a:prstGeom prst="rect">
            <a:avLst/>
          </a:prstGeom>
        </p:spPr>
      </p:pic>
    </p:spTree>
    <p:extLst>
      <p:ext uri="{BB962C8B-B14F-4D97-AF65-F5344CB8AC3E}">
        <p14:creationId xmlns:p14="http://schemas.microsoft.com/office/powerpoint/2010/main" val="170475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069079B2-BC49-4D3E-613B-83BC21F7BF78}"/>
              </a:ext>
            </a:extLst>
          </p:cNvPr>
          <p:cNvPicPr>
            <a:picLocks noGrp="1" noChangeAspect="1"/>
          </p:cNvPicPr>
          <p:nvPr>
            <p:ph idx="1"/>
          </p:nvPr>
        </p:nvPicPr>
        <p:blipFill rotWithShape="1">
          <a:blip r:embed="rId2"/>
          <a:srcRect t="29700"/>
          <a:stretch/>
        </p:blipFill>
        <p:spPr>
          <a:xfrm>
            <a:off x="1362974" y="1160995"/>
            <a:ext cx="9312742" cy="5237446"/>
          </a:xfrm>
          <a:prstGeom prst="rect">
            <a:avLst/>
          </a:prstGeom>
        </p:spPr>
      </p:pic>
      <p:sp>
        <p:nvSpPr>
          <p:cNvPr id="2" name="TextBox 1">
            <a:extLst>
              <a:ext uri="{FF2B5EF4-FFF2-40B4-BE49-F238E27FC236}">
                <a16:creationId xmlns:a16="http://schemas.microsoft.com/office/drawing/2014/main" id="{42CC0527-BC46-70A4-736A-71B31AE91BE1}"/>
              </a:ext>
            </a:extLst>
          </p:cNvPr>
          <p:cNvSpPr txBox="1"/>
          <p:nvPr/>
        </p:nvSpPr>
        <p:spPr>
          <a:xfrm>
            <a:off x="1069675" y="172528"/>
            <a:ext cx="7263442" cy="523220"/>
          </a:xfrm>
          <a:prstGeom prst="rect">
            <a:avLst/>
          </a:prstGeom>
          <a:noFill/>
        </p:spPr>
        <p:txBody>
          <a:bodyPr wrap="square" rtlCol="0">
            <a:spAutoFit/>
          </a:bodyPr>
          <a:lstStyle/>
          <a:p>
            <a:r>
              <a:rPr lang="en-US" sz="2800" b="1" u="sng" dirty="0">
                <a:ln w="0"/>
                <a:solidFill>
                  <a:schemeClr val="accent1"/>
                </a:solidFill>
                <a:effectLst>
                  <a:outerShdw blurRad="38100" dist="25400" dir="5400000" algn="ctr" rotWithShape="0">
                    <a:srgbClr val="6E747A">
                      <a:alpha val="43000"/>
                    </a:srgbClr>
                  </a:outerShdw>
                </a:effectLst>
              </a:rPr>
              <a:t>ANALYTICAL DASHBOARDS</a:t>
            </a:r>
          </a:p>
        </p:txBody>
      </p:sp>
    </p:spTree>
    <p:extLst>
      <p:ext uri="{BB962C8B-B14F-4D97-AF65-F5344CB8AC3E}">
        <p14:creationId xmlns:p14="http://schemas.microsoft.com/office/powerpoint/2010/main" val="1072735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graph&#10;&#10;Description automatically generated">
            <a:extLst>
              <a:ext uri="{FF2B5EF4-FFF2-40B4-BE49-F238E27FC236}">
                <a16:creationId xmlns:a16="http://schemas.microsoft.com/office/drawing/2014/main" id="{4391897D-AF6A-DBDB-9AA0-97278DFCB224}"/>
              </a:ext>
            </a:extLst>
          </p:cNvPr>
          <p:cNvPicPr>
            <a:picLocks noChangeAspect="1"/>
          </p:cNvPicPr>
          <p:nvPr/>
        </p:nvPicPr>
        <p:blipFill rotWithShape="1">
          <a:blip r:embed="rId2"/>
          <a:srcRect r="19085" b="-1"/>
          <a:stretch/>
        </p:blipFill>
        <p:spPr>
          <a:xfrm>
            <a:off x="579522" y="353568"/>
            <a:ext cx="10661501" cy="6504432"/>
          </a:xfrm>
          <a:prstGeom prst="rect">
            <a:avLst/>
          </a:prstGeom>
        </p:spPr>
      </p:pic>
    </p:spTree>
    <p:extLst>
      <p:ext uri="{BB962C8B-B14F-4D97-AF65-F5344CB8AC3E}">
        <p14:creationId xmlns:p14="http://schemas.microsoft.com/office/powerpoint/2010/main" val="8735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0BB16CA0-2603-140F-55F5-7DFD57D35084}"/>
              </a:ext>
            </a:extLst>
          </p:cNvPr>
          <p:cNvPicPr>
            <a:picLocks noGrp="1" noChangeAspect="1"/>
          </p:cNvPicPr>
          <p:nvPr>
            <p:ph idx="1"/>
          </p:nvPr>
        </p:nvPicPr>
        <p:blipFill>
          <a:blip r:embed="rId2"/>
          <a:stretch>
            <a:fillRect/>
          </a:stretch>
        </p:blipFill>
        <p:spPr>
          <a:xfrm>
            <a:off x="798654" y="560846"/>
            <a:ext cx="10040034" cy="6090267"/>
          </a:xfrm>
          <a:prstGeom prst="rect">
            <a:avLst/>
          </a:prstGeom>
        </p:spPr>
      </p:pic>
    </p:spTree>
    <p:extLst>
      <p:ext uri="{BB962C8B-B14F-4D97-AF65-F5344CB8AC3E}">
        <p14:creationId xmlns:p14="http://schemas.microsoft.com/office/powerpoint/2010/main" val="181725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B8A7A275-7BBE-348C-7368-74BF2561BCD8}"/>
              </a:ext>
            </a:extLst>
          </p:cNvPr>
          <p:cNvPicPr>
            <a:picLocks noGrp="1" noChangeAspect="1"/>
          </p:cNvPicPr>
          <p:nvPr>
            <p:ph idx="1"/>
          </p:nvPr>
        </p:nvPicPr>
        <p:blipFill>
          <a:blip r:embed="rId2"/>
          <a:stretch>
            <a:fillRect/>
          </a:stretch>
        </p:blipFill>
        <p:spPr>
          <a:xfrm>
            <a:off x="1088021" y="305031"/>
            <a:ext cx="8091356" cy="5967376"/>
          </a:xfrm>
          <a:prstGeom prst="rect">
            <a:avLst/>
          </a:prstGeom>
        </p:spPr>
      </p:pic>
      <p:sp>
        <p:nvSpPr>
          <p:cNvPr id="12" name="Freeform: Shape 1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350839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of a number of people&#10;&#10;Description automatically generated with medium confidence">
            <a:extLst>
              <a:ext uri="{FF2B5EF4-FFF2-40B4-BE49-F238E27FC236}">
                <a16:creationId xmlns:a16="http://schemas.microsoft.com/office/drawing/2014/main" id="{817F0616-3AE4-7515-47D5-58BDE9C602C9}"/>
              </a:ext>
            </a:extLst>
          </p:cNvPr>
          <p:cNvPicPr>
            <a:picLocks noChangeAspect="1"/>
          </p:cNvPicPr>
          <p:nvPr/>
        </p:nvPicPr>
        <p:blipFill>
          <a:blip r:embed="rId2"/>
          <a:stretch>
            <a:fillRect/>
          </a:stretch>
        </p:blipFill>
        <p:spPr>
          <a:xfrm>
            <a:off x="1504511" y="643467"/>
            <a:ext cx="3973776" cy="2543217"/>
          </a:xfrm>
          <a:prstGeom prst="rect">
            <a:avLst/>
          </a:prstGeom>
        </p:spPr>
      </p:pic>
      <p:cxnSp>
        <p:nvCxnSpPr>
          <p:cNvPr id="38" name="Straight Connector 37">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growth in the year&#10;&#10;Description automatically generated with medium confidence">
            <a:extLst>
              <a:ext uri="{FF2B5EF4-FFF2-40B4-BE49-F238E27FC236}">
                <a16:creationId xmlns:a16="http://schemas.microsoft.com/office/drawing/2014/main" id="{09843A29-0795-D173-DF8C-09CED16F4DD7}"/>
              </a:ext>
            </a:extLst>
          </p:cNvPr>
          <p:cNvPicPr>
            <a:picLocks noGrp="1" noChangeAspect="1"/>
          </p:cNvPicPr>
          <p:nvPr>
            <p:ph idx="1"/>
          </p:nvPr>
        </p:nvPicPr>
        <p:blipFill>
          <a:blip r:embed="rId3"/>
          <a:stretch>
            <a:fillRect/>
          </a:stretch>
        </p:blipFill>
        <p:spPr>
          <a:xfrm>
            <a:off x="6717898" y="643467"/>
            <a:ext cx="3973776" cy="2543217"/>
          </a:xfrm>
          <a:prstGeom prst="rect">
            <a:avLst/>
          </a:prstGeom>
        </p:spPr>
      </p:pic>
      <p:cxnSp>
        <p:nvCxnSpPr>
          <p:cNvPr id="40" name="Straight Connector 39">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graph of a number of people&#10;&#10;Description automatically generated with medium confidence">
            <a:extLst>
              <a:ext uri="{FF2B5EF4-FFF2-40B4-BE49-F238E27FC236}">
                <a16:creationId xmlns:a16="http://schemas.microsoft.com/office/drawing/2014/main" id="{1392DBD8-B2DA-82C1-2B85-F6C81CE3D1AD}"/>
              </a:ext>
            </a:extLst>
          </p:cNvPr>
          <p:cNvPicPr>
            <a:picLocks noChangeAspect="1"/>
          </p:cNvPicPr>
          <p:nvPr/>
        </p:nvPicPr>
        <p:blipFill>
          <a:blip r:embed="rId4"/>
          <a:stretch>
            <a:fillRect/>
          </a:stretch>
        </p:blipFill>
        <p:spPr>
          <a:xfrm>
            <a:off x="1502445" y="3671316"/>
            <a:ext cx="3977909" cy="2545862"/>
          </a:xfrm>
          <a:prstGeom prst="rect">
            <a:avLst/>
          </a:prstGeom>
        </p:spPr>
      </p:pic>
      <p:pic>
        <p:nvPicPr>
          <p:cNvPr id="7" name="Picture 6" descr="A graph of a number of people&#10;&#10;Description automatically generated with medium confidence">
            <a:extLst>
              <a:ext uri="{FF2B5EF4-FFF2-40B4-BE49-F238E27FC236}">
                <a16:creationId xmlns:a16="http://schemas.microsoft.com/office/drawing/2014/main" id="{5AAAB4DF-864D-0A2A-E5D5-8E147542C2A1}"/>
              </a:ext>
            </a:extLst>
          </p:cNvPr>
          <p:cNvPicPr>
            <a:picLocks noChangeAspect="1"/>
          </p:cNvPicPr>
          <p:nvPr/>
        </p:nvPicPr>
        <p:blipFill>
          <a:blip r:embed="rId5"/>
          <a:stretch>
            <a:fillRect/>
          </a:stretch>
        </p:blipFill>
        <p:spPr>
          <a:xfrm>
            <a:off x="6709888" y="3671316"/>
            <a:ext cx="3989795" cy="2553469"/>
          </a:xfrm>
          <a:prstGeom prst="rect">
            <a:avLst/>
          </a:prstGeom>
        </p:spPr>
      </p:pic>
    </p:spTree>
    <p:extLst>
      <p:ext uri="{BB962C8B-B14F-4D97-AF65-F5344CB8AC3E}">
        <p14:creationId xmlns:p14="http://schemas.microsoft.com/office/powerpoint/2010/main" val="14947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142" y="211071"/>
            <a:ext cx="10058399" cy="989372"/>
          </a:xfrm>
        </p:spPr>
        <p:txBody>
          <a:bodyPr/>
          <a:lstStyle/>
          <a:p>
            <a:pPr algn="ctr"/>
            <a:r>
              <a:rPr lang="en" sz="4400" dirty="0">
                <a:solidFill>
                  <a:schemeClr val="tx1"/>
                </a:solidFill>
                <a:latin typeface="Candara"/>
                <a:cs typeface="Candara"/>
              </a:rPr>
              <a:t>User &amp; Task Analysis</a:t>
            </a:r>
            <a:endParaRPr lang="en-US" sz="4400" dirty="0">
              <a:solidFill>
                <a:schemeClr val="tx1"/>
              </a:solidFill>
              <a:latin typeface="Candara"/>
              <a:cs typeface="Candara"/>
            </a:endParaRPr>
          </a:p>
        </p:txBody>
      </p:sp>
      <p:sp>
        <p:nvSpPr>
          <p:cNvPr id="4" name="Shape 184"/>
          <p:cNvSpPr txBox="1">
            <a:spLocks/>
          </p:cNvSpPr>
          <p:nvPr/>
        </p:nvSpPr>
        <p:spPr>
          <a:xfrm>
            <a:off x="831274" y="1092530"/>
            <a:ext cx="9861268" cy="527840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91440" marR="0" indent="35560" algn="l" rtl="0">
              <a:lnSpc>
                <a:spcPct val="90000"/>
              </a:lnSpc>
              <a:spcBef>
                <a:spcPts val="1200"/>
              </a:spcBef>
              <a:spcAft>
                <a:spcPts val="200"/>
              </a:spcAft>
              <a:buClr>
                <a:schemeClr val="accent1"/>
              </a:buClr>
              <a:buFont typeface="Calibri"/>
              <a:buChar char=" "/>
              <a:defRPr sz="1400" b="0" i="0" u="none" strike="noStrike" cap="none" baseline="0">
                <a:solidFill>
                  <a:srgbClr val="000000"/>
                </a:solidFill>
                <a:latin typeface="Arial"/>
                <a:ea typeface="Arial"/>
                <a:cs typeface="Arial"/>
                <a:sym typeface="Arial"/>
                <a:rtl val="0"/>
              </a:defRPr>
            </a:lvl1pPr>
            <a:lvl2pPr marL="384048" marR="0" indent="-7924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2pPr>
            <a:lvl3pPr marL="566928" marR="0" indent="-97027"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3pPr>
            <a:lvl4pPr marL="749808" marR="0" indent="-10210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4pPr>
            <a:lvl5pPr marL="932688" marR="0" indent="-9448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5pPr>
            <a:lvl6pPr marL="1100000" marR="0" indent="-1475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6pPr>
            <a:lvl7pPr marL="1300000" marR="0" indent="-1443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7pPr>
            <a:lvl8pPr marL="1500000" marR="0" indent="-1411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8pPr>
            <a:lvl9pPr marL="1699999" marR="0" indent="-150599"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9pPr>
          </a:lstStyle>
          <a:p>
            <a:pPr marL="139700" indent="0">
              <a:spcBef>
                <a:spcPts val="0"/>
              </a:spcBef>
              <a:buClr>
                <a:schemeClr val="tx1"/>
              </a:buClr>
              <a:buSzPct val="100000"/>
              <a:buNone/>
            </a:pPr>
            <a:endParaRPr lang="en" sz="1700" b="1" dirty="0"/>
          </a:p>
          <a:p>
            <a:pPr marL="457200" indent="-317500">
              <a:spcBef>
                <a:spcPts val="0"/>
              </a:spcBef>
              <a:buClr>
                <a:schemeClr val="tx1"/>
              </a:buClr>
              <a:buSzPct val="100000"/>
              <a:buFont typeface="Noto Symbol"/>
              <a:buChar char="●"/>
            </a:pPr>
            <a:r>
              <a:rPr lang="en" sz="1700" b="1" dirty="0"/>
              <a:t>Power Users</a:t>
            </a:r>
            <a:r>
              <a:rPr lang="en" sz="1700" dirty="0"/>
              <a:t>:</a:t>
            </a:r>
          </a:p>
          <a:p>
            <a:pPr marL="914400" lvl="1" indent="-317500">
              <a:spcBef>
                <a:spcPts val="0"/>
              </a:spcBef>
              <a:buClr>
                <a:schemeClr val="tx1"/>
              </a:buClr>
              <a:buSzPct val="100000"/>
              <a:buFont typeface="Verdana"/>
              <a:buChar char="○"/>
            </a:pPr>
            <a:r>
              <a:rPr lang="en" sz="1700" dirty="0"/>
              <a:t>Team Analysts, Sports statisticians </a:t>
            </a:r>
          </a:p>
          <a:p>
            <a:pPr marL="1248410" lvl="3" indent="-285750">
              <a:spcBef>
                <a:spcPts val="0"/>
              </a:spcBef>
              <a:buClr>
                <a:schemeClr val="tx1"/>
              </a:buClr>
              <a:buSzPct val="100000"/>
              <a:buFont typeface="Wingdings" pitchFamily="2" charset="2"/>
              <a:buChar char="§"/>
            </a:pPr>
            <a:r>
              <a:rPr lang="en" sz="1700" dirty="0"/>
              <a:t>Value: </a:t>
            </a:r>
            <a:r>
              <a:rPr lang="en-US" sz="1700" dirty="0"/>
              <a:t>They utilize detailed performance data to assess player efficiency, game strategies, and team dynamics.</a:t>
            </a:r>
            <a:endParaRPr lang="en" sz="1700" dirty="0"/>
          </a:p>
          <a:p>
            <a:pPr marL="1371600" lvl="2" indent="-317500">
              <a:spcBef>
                <a:spcPts val="0"/>
              </a:spcBef>
              <a:buClr>
                <a:schemeClr val="tx1"/>
              </a:buClr>
              <a:buSzPct val="60000"/>
              <a:buFont typeface="Noto Symbol"/>
              <a:buChar char="■"/>
            </a:pPr>
            <a:r>
              <a:rPr lang="en" sz="1700" dirty="0"/>
              <a:t>Output Delivery: </a:t>
            </a:r>
            <a:r>
              <a:rPr lang="en-US" sz="1700" dirty="0"/>
              <a:t>Advanced statistical analyses, custom reports on player and team performance, OLAP cubes for multi-dimensional data slicing.</a:t>
            </a:r>
            <a:endParaRPr lang="en" sz="1700" dirty="0"/>
          </a:p>
          <a:p>
            <a:pPr marL="457200" indent="-317500">
              <a:spcBef>
                <a:spcPts val="0"/>
              </a:spcBef>
              <a:buClr>
                <a:schemeClr val="tx1"/>
              </a:buClr>
              <a:buSzPct val="100000"/>
              <a:buFont typeface="Noto Symbol"/>
              <a:buChar char="●"/>
            </a:pPr>
            <a:r>
              <a:rPr lang="en" sz="1700" b="1" dirty="0"/>
              <a:t>Executives:</a:t>
            </a:r>
          </a:p>
          <a:p>
            <a:pPr marL="932688" lvl="2" indent="-317500">
              <a:spcBef>
                <a:spcPts val="0"/>
              </a:spcBef>
              <a:buClr>
                <a:schemeClr val="tx1"/>
              </a:buClr>
              <a:buSzPct val="100000"/>
              <a:buFont typeface="Courier New" panose="02070309020205020404" pitchFamily="49" charset="0"/>
              <a:buChar char="o"/>
            </a:pPr>
            <a:r>
              <a:rPr lang="en" sz="1700" b="1" dirty="0"/>
              <a:t> </a:t>
            </a:r>
            <a:r>
              <a:rPr lang="en-US" sz="1700" dirty="0"/>
              <a:t>Franchise Owners, General Managers</a:t>
            </a:r>
          </a:p>
          <a:p>
            <a:pPr marL="1248410" lvl="3" indent="-285750">
              <a:spcBef>
                <a:spcPts val="0"/>
              </a:spcBef>
              <a:buClr>
                <a:schemeClr val="tx1"/>
              </a:buClr>
              <a:buSzPct val="100000"/>
              <a:buFont typeface="Wingdings" pitchFamily="2" charset="2"/>
              <a:buChar char="§"/>
            </a:pPr>
            <a:r>
              <a:rPr lang="en" sz="1700" dirty="0"/>
              <a:t>Value: Risk factors are analysed, bicycle stationing values are taken</a:t>
            </a:r>
            <a:r>
              <a:rPr lang="en-US" sz="1700" dirty="0"/>
              <a:t>.</a:t>
            </a:r>
          </a:p>
          <a:p>
            <a:pPr marL="1371600" lvl="2" indent="-317500">
              <a:spcBef>
                <a:spcPts val="0"/>
              </a:spcBef>
              <a:buClr>
                <a:schemeClr val="tx1"/>
              </a:buClr>
              <a:buSzPct val="60000"/>
              <a:buFont typeface="Noto Symbol"/>
              <a:buChar char="■"/>
            </a:pPr>
            <a:r>
              <a:rPr lang="en" sz="1700" dirty="0"/>
              <a:t>Output Delivery: </a:t>
            </a:r>
            <a:r>
              <a:rPr lang="en-US" sz="1700" dirty="0"/>
              <a:t>Executive dashboards summarizing financials, attendance, fan engagement; risk analysis reports; comprehensive OLAP analysis for decision support.</a:t>
            </a:r>
            <a:endParaRPr lang="en" sz="1700" dirty="0"/>
          </a:p>
          <a:p>
            <a:pPr marL="457200" indent="-317500">
              <a:spcBef>
                <a:spcPts val="0"/>
              </a:spcBef>
              <a:buClr>
                <a:schemeClr val="tx1"/>
              </a:buClr>
              <a:buSzPct val="100000"/>
              <a:buFont typeface="Noto Symbol"/>
              <a:buChar char="●"/>
            </a:pPr>
            <a:r>
              <a:rPr lang="en" sz="1700" b="1" dirty="0"/>
              <a:t>Operational user:</a:t>
            </a:r>
          </a:p>
          <a:p>
            <a:pPr marL="914400" lvl="1" indent="-317500">
              <a:spcBef>
                <a:spcPts val="0"/>
              </a:spcBef>
              <a:buClr>
                <a:schemeClr val="tx1"/>
              </a:buClr>
              <a:buSzPct val="100000"/>
              <a:buFont typeface="Verdana"/>
              <a:buChar char="○"/>
            </a:pPr>
            <a:r>
              <a:rPr lang="en-US" sz="1700" dirty="0"/>
              <a:t>Scouts, Coaches, Medical Staff</a:t>
            </a:r>
            <a:endParaRPr lang="en" sz="1700" dirty="0"/>
          </a:p>
          <a:p>
            <a:pPr marL="1371600" lvl="2" indent="-317500">
              <a:spcBef>
                <a:spcPts val="0"/>
              </a:spcBef>
              <a:buClr>
                <a:schemeClr val="tx1"/>
              </a:buClr>
              <a:buSzPct val="60000"/>
              <a:buFont typeface="Noto Symbol"/>
              <a:buChar char="■"/>
            </a:pPr>
            <a:r>
              <a:rPr lang="en-US" sz="1700" dirty="0"/>
              <a:t>Daily operational decisions such as player selection, training focus, injury prevention, and game-day decisions.</a:t>
            </a:r>
            <a:endParaRPr lang="en" sz="1700" dirty="0"/>
          </a:p>
          <a:p>
            <a:pPr marL="1371600" lvl="2" indent="-317500">
              <a:spcBef>
                <a:spcPts val="0"/>
              </a:spcBef>
              <a:buClr>
                <a:schemeClr val="tx1"/>
              </a:buClr>
              <a:buSzPct val="60000"/>
              <a:buFont typeface="Noto Symbol"/>
              <a:buChar char="■"/>
            </a:pPr>
            <a:r>
              <a:rPr lang="en" sz="1700" dirty="0"/>
              <a:t>Output Delivery -</a:t>
            </a:r>
            <a:r>
              <a:rPr lang="en-US" sz="1700" dirty="0"/>
              <a:t>Real-time dashboards with player health stats, game stats for immediate analysis, reports on player development, and injury reports.</a:t>
            </a:r>
            <a:endParaRPr lang="en" sz="1700" dirty="0"/>
          </a:p>
          <a:p>
            <a:pPr marL="596900" lvl="1" indent="0">
              <a:spcBef>
                <a:spcPts val="0"/>
              </a:spcBef>
              <a:buClr>
                <a:schemeClr val="tx1"/>
              </a:buClr>
              <a:buNone/>
            </a:pPr>
            <a:endParaRPr lang="en" sz="1700" dirty="0"/>
          </a:p>
        </p:txBody>
      </p:sp>
    </p:spTree>
    <p:extLst>
      <p:ext uri="{BB962C8B-B14F-4D97-AF65-F5344CB8AC3E}">
        <p14:creationId xmlns:p14="http://schemas.microsoft.com/office/powerpoint/2010/main" val="494828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0456A-212E-8D1A-4F8C-F5CCB97BCA56}"/>
              </a:ext>
            </a:extLst>
          </p:cNvPr>
          <p:cNvSpPr>
            <a:spLocks noGrp="1"/>
          </p:cNvSpPr>
          <p:nvPr>
            <p:ph type="title"/>
          </p:nvPr>
        </p:nvSpPr>
        <p:spPr>
          <a:xfrm>
            <a:off x="761803" y="350196"/>
            <a:ext cx="4646904" cy="1624520"/>
          </a:xfrm>
        </p:spPr>
        <p:txBody>
          <a:bodyPr anchor="ctr">
            <a:normAutofit/>
          </a:bodyPr>
          <a:lstStyle/>
          <a:p>
            <a:r>
              <a:rPr lang="en-US" sz="4000" dirty="0"/>
              <a:t>References </a:t>
            </a:r>
          </a:p>
        </p:txBody>
      </p:sp>
      <p:sp>
        <p:nvSpPr>
          <p:cNvPr id="3" name="Content Placeholder 2">
            <a:extLst>
              <a:ext uri="{FF2B5EF4-FFF2-40B4-BE49-F238E27FC236}">
                <a16:creationId xmlns:a16="http://schemas.microsoft.com/office/drawing/2014/main" id="{B1B5DFD5-4E51-4EE6-DC99-ABB79BE6AAF3}"/>
              </a:ext>
            </a:extLst>
          </p:cNvPr>
          <p:cNvSpPr>
            <a:spLocks noGrp="1"/>
          </p:cNvSpPr>
          <p:nvPr>
            <p:ph idx="1"/>
          </p:nvPr>
        </p:nvSpPr>
        <p:spPr>
          <a:xfrm>
            <a:off x="761802" y="2743200"/>
            <a:ext cx="4646905" cy="3613149"/>
          </a:xfrm>
        </p:spPr>
        <p:txBody>
          <a:bodyPr anchor="ctr">
            <a:normAutofit/>
          </a:bodyPr>
          <a:lstStyle/>
          <a:p>
            <a:r>
              <a:rPr lang="en-US" sz="2000">
                <a:hlinkClick r:id="rId2"/>
              </a:rPr>
              <a:t>https://github.com/swar/nba_api</a:t>
            </a:r>
            <a:endParaRPr lang="en-US" sz="2000"/>
          </a:p>
          <a:p>
            <a:r>
              <a:rPr lang="en-US" sz="2000">
                <a:hlinkClick r:id="rId3"/>
              </a:rPr>
              <a:t>https://www.kaggle.com/datasets/wyattowalsh/basketball</a:t>
            </a:r>
            <a:endParaRPr lang="en-US" sz="2000"/>
          </a:p>
          <a:p>
            <a:r>
              <a:rPr lang="en-US" sz="2000">
                <a:hlinkClick r:id="rId4"/>
              </a:rPr>
              <a:t>https://data.world/datasets/nba</a:t>
            </a:r>
            <a:endParaRPr lang="en-US" sz="2000"/>
          </a:p>
          <a:p>
            <a:endParaRPr lang="en-US" sz="2000"/>
          </a:p>
        </p:txBody>
      </p:sp>
      <p:pic>
        <p:nvPicPr>
          <p:cNvPr id="5" name="Picture 4">
            <a:extLst>
              <a:ext uri="{FF2B5EF4-FFF2-40B4-BE49-F238E27FC236}">
                <a16:creationId xmlns:a16="http://schemas.microsoft.com/office/drawing/2014/main" id="{B843D203-38CE-5B0F-C565-75A6CF195157}"/>
              </a:ext>
            </a:extLst>
          </p:cNvPr>
          <p:cNvPicPr>
            <a:picLocks noChangeAspect="1"/>
          </p:cNvPicPr>
          <p:nvPr/>
        </p:nvPicPr>
        <p:blipFill rotWithShape="1">
          <a:blip r:embed="rId5"/>
          <a:srcRect l="23256" r="17343" b="-2"/>
          <a:stretch/>
        </p:blipFill>
        <p:spPr>
          <a:xfrm>
            <a:off x="6096000" y="1"/>
            <a:ext cx="6102825" cy="6858000"/>
          </a:xfrm>
          <a:prstGeom prst="rect">
            <a:avLst/>
          </a:prstGeom>
        </p:spPr>
      </p:pic>
    </p:spTree>
    <p:extLst>
      <p:ext uri="{BB962C8B-B14F-4D97-AF65-F5344CB8AC3E}">
        <p14:creationId xmlns:p14="http://schemas.microsoft.com/office/powerpoint/2010/main" val="390408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51FD968E-E589-2852-1195-446225DED066}"/>
              </a:ext>
            </a:extLst>
          </p:cNvPr>
          <p:cNvPicPr>
            <a:picLocks noChangeAspect="1"/>
          </p:cNvPicPr>
          <p:nvPr/>
        </p:nvPicPr>
        <p:blipFill rotWithShape="1">
          <a:blip r:embed="rId2"/>
          <a:srcRect t="11687" b="13021"/>
          <a:stretch/>
        </p:blipFill>
        <p:spPr>
          <a:xfrm>
            <a:off x="-4" y="-16897"/>
            <a:ext cx="12192003" cy="6884632"/>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3DD5B-8DED-7CC1-4042-3EA5D9B37B83}"/>
              </a:ext>
            </a:extLst>
          </p:cNvPr>
          <p:cNvSpPr>
            <a:spLocks noGrp="1"/>
          </p:cNvSpPr>
          <p:nvPr>
            <p:ph type="title"/>
          </p:nvPr>
        </p:nvSpPr>
        <p:spPr>
          <a:xfrm>
            <a:off x="7227856" y="2209316"/>
            <a:ext cx="3069083" cy="1945523"/>
          </a:xfrm>
        </p:spPr>
        <p:txBody>
          <a:bodyPr vert="horz" lIns="91440" tIns="45720" rIns="91440" bIns="45720" rtlCol="0" anchor="t">
            <a:normAutofit/>
          </a:bodyPr>
          <a:lstStyle/>
          <a:p>
            <a:r>
              <a:rPr lang="en-US" sz="3200"/>
              <a:t>THANK YOU </a:t>
            </a:r>
          </a:p>
        </p:txBody>
      </p:sp>
      <p:cxnSp>
        <p:nvCxnSpPr>
          <p:cNvPr id="10" name="Straight Connector 9">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98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7" name="Rectangle 1229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E728028-7BA1-60CD-7A33-CC611CF58B5C}"/>
              </a:ext>
            </a:extLst>
          </p:cNvPr>
          <p:cNvSpPr>
            <a:spLocks noGrp="1"/>
          </p:cNvSpPr>
          <p:nvPr>
            <p:ph type="title"/>
          </p:nvPr>
        </p:nvSpPr>
        <p:spPr>
          <a:xfrm>
            <a:off x="838200" y="365125"/>
            <a:ext cx="5393361" cy="1325563"/>
          </a:xfrm>
        </p:spPr>
        <p:txBody>
          <a:bodyPr>
            <a:normAutofit/>
          </a:bodyPr>
          <a:lstStyle/>
          <a:p>
            <a:pPr>
              <a:defRPr/>
            </a:pPr>
            <a:r>
              <a:rPr lang="en-US">
                <a:latin typeface="Arial" pitchFamily="34" charset="0"/>
                <a:cs typeface="Arial" pitchFamily="34" charset="0"/>
              </a:rPr>
              <a:t>Company Profile</a:t>
            </a:r>
          </a:p>
        </p:txBody>
      </p:sp>
      <p:sp>
        <p:nvSpPr>
          <p:cNvPr id="12299" name="Freeform: Shape 1229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90" name="Content Placeholder 4">
            <a:extLst>
              <a:ext uri="{FF2B5EF4-FFF2-40B4-BE49-F238E27FC236}">
                <a16:creationId xmlns:a16="http://schemas.microsoft.com/office/drawing/2014/main" id="{C5A1F67B-74DA-6BCA-86A4-F9F1D3A75C8B}"/>
              </a:ext>
            </a:extLst>
          </p:cNvPr>
          <p:cNvSpPr>
            <a:spLocks noGrp="1"/>
          </p:cNvSpPr>
          <p:nvPr>
            <p:ph idx="1"/>
          </p:nvPr>
        </p:nvSpPr>
        <p:spPr>
          <a:xfrm>
            <a:off x="838200" y="1825625"/>
            <a:ext cx="5393361" cy="4351338"/>
          </a:xfrm>
        </p:spPr>
        <p:txBody>
          <a:bodyPr>
            <a:normAutofit/>
          </a:bodyPr>
          <a:lstStyle/>
          <a:p>
            <a:pPr indent="-255270">
              <a:buNone/>
            </a:pPr>
            <a:r>
              <a:rPr lang="en-US" altLang="en-US" sz="1300">
                <a:latin typeface="Times New Roman"/>
                <a:ea typeface="MS PGothic"/>
                <a:cs typeface="Times New Roman"/>
              </a:rPr>
              <a:t>    </a:t>
            </a:r>
            <a:endParaRPr lang="en-US" sz="1300"/>
          </a:p>
          <a:p>
            <a:pPr indent="-255270">
              <a:buFont typeface="Wingdings" panose="05000000000000000000" pitchFamily="2" charset="2"/>
              <a:buChar char="§"/>
            </a:pPr>
            <a:r>
              <a:rPr lang="en-US" altLang="en-US" sz="1300">
                <a:latin typeface="Times New Roman"/>
                <a:ea typeface="MS PGothic"/>
                <a:cs typeface="Times New Roman"/>
              </a:rPr>
              <a:t>The National Basketball Association (NBA) is a professional basketball league in North America, consisting of 30 teams (29 in the United States and 1 in Canada). It's one of the major professional sports leagues in the United States and Canada and is considered the premier men's professional basketball league in the world.</a:t>
            </a:r>
          </a:p>
          <a:p>
            <a:pPr indent="-255270">
              <a:buFont typeface="Wingdings" panose="05000000000000000000" pitchFamily="2" charset="2"/>
              <a:buChar char="§"/>
            </a:pPr>
            <a:endParaRPr lang="en-US" altLang="en-US" sz="1300">
              <a:latin typeface="Times New Roman" panose="02020603050405020304" pitchFamily="18" charset="0"/>
              <a:cs typeface="Times New Roman" panose="02020603050405020304" pitchFamily="18" charset="0"/>
            </a:endParaRPr>
          </a:p>
          <a:p>
            <a:pPr indent="-255270">
              <a:buFont typeface="Wingdings" panose="05000000000000000000" pitchFamily="2" charset="2"/>
              <a:buChar char="§"/>
            </a:pPr>
            <a:r>
              <a:rPr lang="en-US" altLang="en-US" sz="1300">
                <a:latin typeface="Times New Roman"/>
                <a:ea typeface="MS PGothic"/>
                <a:cs typeface="Times New Roman"/>
              </a:rPr>
              <a:t>The league was founded in New York City on June 6, 1946, as the Basketball Association of America (BAA). It changed its name to the NBA in 1949 after merging with the National Basketball League (NBL). The NBA's regular season typically runs from October to April, with each team playing 82 games. The playoffs extend into June, culminating in the NBA Finals.</a:t>
            </a:r>
          </a:p>
          <a:p>
            <a:pPr indent="-255270">
              <a:buFont typeface="Wingdings" panose="05000000000000000000" pitchFamily="2" charset="2"/>
              <a:buChar char="§"/>
            </a:pPr>
            <a:endParaRPr lang="en-US" altLang="en-US" sz="1300">
              <a:latin typeface="Times New Roman" panose="02020603050405020304" pitchFamily="18" charset="0"/>
              <a:cs typeface="Times New Roman" panose="02020603050405020304" pitchFamily="18" charset="0"/>
            </a:endParaRPr>
          </a:p>
          <a:p>
            <a:pPr indent="-255270">
              <a:buFont typeface="Wingdings" panose="05000000000000000000" pitchFamily="2" charset="2"/>
              <a:buChar char="§"/>
            </a:pPr>
            <a:r>
              <a:rPr lang="en-US" altLang="en-US" sz="1300">
                <a:latin typeface="Times New Roman"/>
                <a:ea typeface="MS PGothic"/>
                <a:cs typeface="Times New Roman"/>
              </a:rPr>
              <a:t>The NBA is renowned for its star athletes, global fan base, and dynamic gameplay. It has been a pioneer in sports innovation, adopting features like the three-point line and a fast-paced style that emphasizes skill and athleticism.</a:t>
            </a:r>
          </a:p>
          <a:p>
            <a:pPr indent="-255270">
              <a:buFont typeface="Wingdings" panose="05000000000000000000" pitchFamily="2" charset="2"/>
              <a:buChar char="§"/>
            </a:pPr>
            <a:endParaRPr lang="en-US" altLang="en-US" sz="1300">
              <a:latin typeface="Times New Roman" panose="02020603050405020304" pitchFamily="18" charset="0"/>
              <a:cs typeface="Times New Roman" panose="02020603050405020304" pitchFamily="18" charset="0"/>
            </a:endParaRPr>
          </a:p>
        </p:txBody>
      </p:sp>
      <p:sp>
        <p:nvSpPr>
          <p:cNvPr id="12301" name="Oval 1230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NBA Debt Hits $7.4 Billion as League Sells $254 Million Debt for Teams">
            <a:extLst>
              <a:ext uri="{FF2B5EF4-FFF2-40B4-BE49-F238E27FC236}">
                <a16:creationId xmlns:a16="http://schemas.microsoft.com/office/drawing/2014/main" id="{8251B4CC-1539-82BA-8677-AFC8AF635308}"/>
              </a:ext>
            </a:extLst>
          </p:cNvPr>
          <p:cNvPicPr>
            <a:picLocks noChangeAspect="1"/>
          </p:cNvPicPr>
          <p:nvPr/>
        </p:nvPicPr>
        <p:blipFill>
          <a:blip r:embed="rId3"/>
          <a:stretch>
            <a:fillRect/>
          </a:stretch>
        </p:blipFill>
        <p:spPr>
          <a:xfrm>
            <a:off x="7887184" y="2048317"/>
            <a:ext cx="3781051" cy="211738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2303" name="Freeform: Shape 1230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2305" name="Straight Connector 1230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2307" name="Freeform: Shape 1230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2309" name="Freeform: Shape 1230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11" name="Freeform: Shape 1231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2292" name="TextBox 4">
            <a:extLst>
              <a:ext uri="{FF2B5EF4-FFF2-40B4-BE49-F238E27FC236}">
                <a16:creationId xmlns:a16="http://schemas.microsoft.com/office/drawing/2014/main" id="{008DEDCB-8FCE-2E73-BF8A-0D6C90AC99DF}"/>
              </a:ext>
            </a:extLst>
          </p:cNvPr>
          <p:cNvSpPr txBox="1">
            <a:spLocks noChangeArrowheads="1"/>
          </p:cNvSpPr>
          <p:nvPr/>
        </p:nvSpPr>
        <p:spPr bwMode="auto">
          <a:xfrm>
            <a:off x="2971800" y="-4800600"/>
            <a:ext cx="6934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MS PGothic" panose="020B0600070205080204" pitchFamily="34" charset="-128"/>
              </a:defRPr>
            </a:lvl9pPr>
          </a:lstStyle>
          <a:p>
            <a:pPr eaLnBrk="1" hangingPunct="1">
              <a:spcBef>
                <a:spcPct val="0"/>
              </a:spcBef>
              <a:spcAft>
                <a:spcPts val="600"/>
              </a:spcAft>
              <a:buClrTx/>
              <a:buSzTx/>
              <a:buFontTx/>
              <a:buNone/>
            </a:pPr>
            <a:r>
              <a:rPr lang="en-US" altLang="en-US" sz="1800">
                <a:latin typeface="Arial" panose="020B0604020202020204" pitchFamily="34" charset="0"/>
              </a:rPr>
              <a:t>High Level Enterprise Data Warehouse Bus Matrix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1">
            <a:extLst>
              <a:ext uri="{FF2B5EF4-FFF2-40B4-BE49-F238E27FC236}">
                <a16:creationId xmlns:a16="http://schemas.microsoft.com/office/drawing/2014/main" id="{D61CBE96-306C-E5B4-38A4-EA505BC1DFF3}"/>
              </a:ext>
            </a:extLst>
          </p:cNvPr>
          <p:cNvGraphicFramePr>
            <a:graphicFrameLocks noGrp="1"/>
          </p:cNvGraphicFramePr>
          <p:nvPr>
            <p:ph idx="1"/>
          </p:nvPr>
        </p:nvGraphicFramePr>
        <p:xfrm>
          <a:off x="1981200" y="14811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8A9B4D5-6191-25EC-328A-59A9AE7CF117}"/>
              </a:ext>
            </a:extLst>
          </p:cNvPr>
          <p:cNvSpPr>
            <a:spLocks noGrp="1"/>
          </p:cNvSpPr>
          <p:nvPr>
            <p:ph type="title"/>
          </p:nvPr>
        </p:nvSpPr>
        <p:spPr/>
        <p:txBody>
          <a:bodyPr vert="horz" lIns="91440" tIns="45720" rIns="91440" bIns="45720" rtlCol="0" anchor="ctr">
            <a:normAutofit/>
            <a:scene3d>
              <a:camera prst="orthographicFront"/>
              <a:lightRig rig="soft" dir="t"/>
            </a:scene3d>
            <a:sp3d prstMaterial="softEdge">
              <a:bevelT w="25400" h="25400"/>
            </a:sp3d>
          </a:bodyPr>
          <a:lstStyle/>
          <a:p>
            <a:r>
              <a:rPr lang="en-US" dirty="0">
                <a:ea typeface="MS PGothic"/>
              </a:rPr>
              <a:t>Company Profile</a:t>
            </a:r>
            <a:endParaRPr lang="en-US" dirty="0"/>
          </a:p>
        </p:txBody>
      </p:sp>
    </p:spTree>
    <p:extLst>
      <p:ext uri="{BB962C8B-B14F-4D97-AF65-F5344CB8AC3E}">
        <p14:creationId xmlns:p14="http://schemas.microsoft.com/office/powerpoint/2010/main" val="236919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FA2-448A-AC2F-6CBB-2355E3F395D9}"/>
              </a:ext>
            </a:extLst>
          </p:cNvPr>
          <p:cNvSpPr>
            <a:spLocks noGrp="1"/>
          </p:cNvSpPr>
          <p:nvPr>
            <p:ph type="title"/>
          </p:nvPr>
        </p:nvSpPr>
        <p:spPr>
          <a:xfrm>
            <a:off x="2405744" y="193845"/>
            <a:ext cx="9329056" cy="745730"/>
          </a:xfrm>
        </p:spPr>
        <p:txBody>
          <a:bodyPr/>
          <a:lstStyle/>
          <a:p>
            <a:r>
              <a:rPr lang="en-US" dirty="0"/>
              <a:t>Business dimension lifecycle </a:t>
            </a:r>
          </a:p>
        </p:txBody>
      </p:sp>
      <p:sp>
        <p:nvSpPr>
          <p:cNvPr id="4" name="Rectangle 3">
            <a:extLst>
              <a:ext uri="{FF2B5EF4-FFF2-40B4-BE49-F238E27FC236}">
                <a16:creationId xmlns:a16="http://schemas.microsoft.com/office/drawing/2014/main" id="{EB39A98E-46EC-03DF-7BBB-3F3E4FBC3F03}"/>
              </a:ext>
            </a:extLst>
          </p:cNvPr>
          <p:cNvSpPr/>
          <p:nvPr/>
        </p:nvSpPr>
        <p:spPr>
          <a:xfrm>
            <a:off x="1853118" y="1369853"/>
            <a:ext cx="1403575" cy="4133164"/>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Business Requirements Definition</a:t>
            </a:r>
          </a:p>
        </p:txBody>
      </p:sp>
      <p:sp>
        <p:nvSpPr>
          <p:cNvPr id="5" name="Rectangle 4">
            <a:extLst>
              <a:ext uri="{FF2B5EF4-FFF2-40B4-BE49-F238E27FC236}">
                <a16:creationId xmlns:a16="http://schemas.microsoft.com/office/drawing/2014/main" id="{3A528C3C-8B31-B785-3F49-8727276FB2BD}"/>
              </a:ext>
            </a:extLst>
          </p:cNvPr>
          <p:cNvSpPr/>
          <p:nvPr/>
        </p:nvSpPr>
        <p:spPr>
          <a:xfrm>
            <a:off x="95693" y="2781862"/>
            <a:ext cx="1479107" cy="944492"/>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Planning </a:t>
            </a:r>
          </a:p>
        </p:txBody>
      </p:sp>
      <p:sp>
        <p:nvSpPr>
          <p:cNvPr id="6" name="Rectangle 5">
            <a:extLst>
              <a:ext uri="{FF2B5EF4-FFF2-40B4-BE49-F238E27FC236}">
                <a16:creationId xmlns:a16="http://schemas.microsoft.com/office/drawing/2014/main" id="{92B933EF-3733-F201-A58C-5725A43D368A}"/>
              </a:ext>
            </a:extLst>
          </p:cNvPr>
          <p:cNvSpPr/>
          <p:nvPr/>
        </p:nvSpPr>
        <p:spPr>
          <a:xfrm>
            <a:off x="3702074" y="1403606"/>
            <a:ext cx="1544303" cy="1076974"/>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Technical Architecture design</a:t>
            </a:r>
          </a:p>
        </p:txBody>
      </p:sp>
      <p:sp>
        <p:nvSpPr>
          <p:cNvPr id="7" name="Rectangle 6">
            <a:extLst>
              <a:ext uri="{FF2B5EF4-FFF2-40B4-BE49-F238E27FC236}">
                <a16:creationId xmlns:a16="http://schemas.microsoft.com/office/drawing/2014/main" id="{CB0C98D8-BA1C-E26A-41B0-00C3E9606A3B}"/>
              </a:ext>
            </a:extLst>
          </p:cNvPr>
          <p:cNvSpPr/>
          <p:nvPr/>
        </p:nvSpPr>
        <p:spPr>
          <a:xfrm>
            <a:off x="5706760" y="1447727"/>
            <a:ext cx="1403576" cy="1003219"/>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Product selection &amp; Installation</a:t>
            </a:r>
          </a:p>
        </p:txBody>
      </p:sp>
      <p:sp>
        <p:nvSpPr>
          <p:cNvPr id="8" name="Rectangle 7">
            <a:extLst>
              <a:ext uri="{FF2B5EF4-FFF2-40B4-BE49-F238E27FC236}">
                <a16:creationId xmlns:a16="http://schemas.microsoft.com/office/drawing/2014/main" id="{5E18AED1-9684-C5DC-2033-5248BD7184EF}"/>
              </a:ext>
            </a:extLst>
          </p:cNvPr>
          <p:cNvSpPr/>
          <p:nvPr/>
        </p:nvSpPr>
        <p:spPr>
          <a:xfrm>
            <a:off x="3750524" y="2945856"/>
            <a:ext cx="1180711" cy="989976"/>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Dimensional modelling </a:t>
            </a:r>
          </a:p>
        </p:txBody>
      </p:sp>
      <p:sp>
        <p:nvSpPr>
          <p:cNvPr id="11" name="Rectangle 10">
            <a:extLst>
              <a:ext uri="{FF2B5EF4-FFF2-40B4-BE49-F238E27FC236}">
                <a16:creationId xmlns:a16="http://schemas.microsoft.com/office/drawing/2014/main" id="{8D4D5FFF-2E94-BDC3-61D7-E3B450884D32}"/>
              </a:ext>
            </a:extLst>
          </p:cNvPr>
          <p:cNvSpPr/>
          <p:nvPr/>
        </p:nvSpPr>
        <p:spPr>
          <a:xfrm>
            <a:off x="3753561" y="4455986"/>
            <a:ext cx="1719943" cy="1110343"/>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Planning </a:t>
            </a:r>
          </a:p>
        </p:txBody>
      </p:sp>
      <p:sp>
        <p:nvSpPr>
          <p:cNvPr id="12" name="Rectangle 11">
            <a:extLst>
              <a:ext uri="{FF2B5EF4-FFF2-40B4-BE49-F238E27FC236}">
                <a16:creationId xmlns:a16="http://schemas.microsoft.com/office/drawing/2014/main" id="{30ED6C1B-568C-C662-7101-157788865F59}"/>
              </a:ext>
            </a:extLst>
          </p:cNvPr>
          <p:cNvSpPr/>
          <p:nvPr/>
        </p:nvSpPr>
        <p:spPr>
          <a:xfrm>
            <a:off x="7070272" y="2795386"/>
            <a:ext cx="1555726" cy="1302011"/>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Stagging Design&amp; Development </a:t>
            </a:r>
          </a:p>
        </p:txBody>
      </p:sp>
      <p:sp>
        <p:nvSpPr>
          <p:cNvPr id="13" name="Rectangle 12">
            <a:extLst>
              <a:ext uri="{FF2B5EF4-FFF2-40B4-BE49-F238E27FC236}">
                <a16:creationId xmlns:a16="http://schemas.microsoft.com/office/drawing/2014/main" id="{ED3C8EEE-87A1-65FA-432A-6D69A6C231C6}"/>
              </a:ext>
            </a:extLst>
          </p:cNvPr>
          <p:cNvSpPr/>
          <p:nvPr/>
        </p:nvSpPr>
        <p:spPr>
          <a:xfrm>
            <a:off x="5246377" y="2975568"/>
            <a:ext cx="1464036" cy="929715"/>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Physical designing</a:t>
            </a:r>
          </a:p>
        </p:txBody>
      </p:sp>
      <p:sp>
        <p:nvSpPr>
          <p:cNvPr id="14" name="Rectangle 13">
            <a:extLst>
              <a:ext uri="{FF2B5EF4-FFF2-40B4-BE49-F238E27FC236}">
                <a16:creationId xmlns:a16="http://schemas.microsoft.com/office/drawing/2014/main" id="{16E3414E-008E-2170-44C7-9C4D3A11CA8E}"/>
              </a:ext>
            </a:extLst>
          </p:cNvPr>
          <p:cNvSpPr/>
          <p:nvPr/>
        </p:nvSpPr>
        <p:spPr>
          <a:xfrm>
            <a:off x="5970372" y="4446273"/>
            <a:ext cx="1719943" cy="1110343"/>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Project Planning </a:t>
            </a:r>
          </a:p>
        </p:txBody>
      </p:sp>
      <p:sp>
        <p:nvSpPr>
          <p:cNvPr id="16" name="Rectangle 15">
            <a:extLst>
              <a:ext uri="{FF2B5EF4-FFF2-40B4-BE49-F238E27FC236}">
                <a16:creationId xmlns:a16="http://schemas.microsoft.com/office/drawing/2014/main" id="{7A817533-ED39-F8E6-43F0-74B510CC7758}"/>
              </a:ext>
            </a:extLst>
          </p:cNvPr>
          <p:cNvSpPr/>
          <p:nvPr/>
        </p:nvSpPr>
        <p:spPr>
          <a:xfrm>
            <a:off x="10705190" y="2872893"/>
            <a:ext cx="1241442" cy="1066104"/>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Maintenance &amp; Growth</a:t>
            </a:r>
          </a:p>
        </p:txBody>
      </p:sp>
      <p:sp>
        <p:nvSpPr>
          <p:cNvPr id="17" name="Rectangle 16">
            <a:extLst>
              <a:ext uri="{FF2B5EF4-FFF2-40B4-BE49-F238E27FC236}">
                <a16:creationId xmlns:a16="http://schemas.microsoft.com/office/drawing/2014/main" id="{F5EBB677-C57F-8A62-0FC0-9BF318F49674}"/>
              </a:ext>
            </a:extLst>
          </p:cNvPr>
          <p:cNvSpPr/>
          <p:nvPr/>
        </p:nvSpPr>
        <p:spPr>
          <a:xfrm>
            <a:off x="1684467" y="6011050"/>
            <a:ext cx="9511392" cy="611698"/>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management</a:t>
            </a:r>
          </a:p>
        </p:txBody>
      </p:sp>
      <p:cxnSp>
        <p:nvCxnSpPr>
          <p:cNvPr id="23" name="Elbow Connector 22">
            <a:extLst>
              <a:ext uri="{FF2B5EF4-FFF2-40B4-BE49-F238E27FC236}">
                <a16:creationId xmlns:a16="http://schemas.microsoft.com/office/drawing/2014/main" id="{3873A6A3-188C-0183-B800-081A4422D685}"/>
              </a:ext>
            </a:extLst>
          </p:cNvPr>
          <p:cNvCxnSpPr>
            <a:cxnSpLocks/>
            <a:stCxn id="5" idx="2"/>
            <a:endCxn id="17" idx="1"/>
          </p:cNvCxnSpPr>
          <p:nvPr/>
        </p:nvCxnSpPr>
        <p:spPr>
          <a:xfrm rot="16200000" flipH="1">
            <a:off x="-35415" y="4597016"/>
            <a:ext cx="2590545" cy="8492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BEA2C69-8C57-2B30-34F1-43EA4DCED02D}"/>
              </a:ext>
            </a:extLst>
          </p:cNvPr>
          <p:cNvCxnSpPr>
            <a:cxnSpLocks/>
            <a:endCxn id="11" idx="1"/>
          </p:cNvCxnSpPr>
          <p:nvPr/>
        </p:nvCxnSpPr>
        <p:spPr>
          <a:xfrm>
            <a:off x="3256693" y="5011157"/>
            <a:ext cx="496868" cy="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506FDCD5-0061-78D4-D4FC-4120D6F63023}"/>
              </a:ext>
            </a:extLst>
          </p:cNvPr>
          <p:cNvCxnSpPr>
            <a:cxnSpLocks/>
            <a:stCxn id="11" idx="3"/>
          </p:cNvCxnSpPr>
          <p:nvPr/>
        </p:nvCxnSpPr>
        <p:spPr>
          <a:xfrm flipV="1">
            <a:off x="5473504" y="5011157"/>
            <a:ext cx="504891" cy="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54D9B43D-EF36-9100-5D49-1E676F562718}"/>
              </a:ext>
            </a:extLst>
          </p:cNvPr>
          <p:cNvCxnSpPr>
            <a:cxnSpLocks/>
          </p:cNvCxnSpPr>
          <p:nvPr/>
        </p:nvCxnSpPr>
        <p:spPr>
          <a:xfrm flipH="1">
            <a:off x="724393" y="939575"/>
            <a:ext cx="7062" cy="1868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C595072E-BBFF-45B8-1629-AE2C8A2C80B7}"/>
              </a:ext>
            </a:extLst>
          </p:cNvPr>
          <p:cNvCxnSpPr>
            <a:cxnSpLocks/>
            <a:endCxn id="16" idx="0"/>
          </p:cNvCxnSpPr>
          <p:nvPr/>
        </p:nvCxnSpPr>
        <p:spPr>
          <a:xfrm>
            <a:off x="11325911" y="947128"/>
            <a:ext cx="0" cy="1925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875ACBA-CF11-8F61-3D69-FE5AA6483F76}"/>
              </a:ext>
            </a:extLst>
          </p:cNvPr>
          <p:cNvCxnSpPr>
            <a:cxnSpLocks/>
          </p:cNvCxnSpPr>
          <p:nvPr/>
        </p:nvCxnSpPr>
        <p:spPr>
          <a:xfrm>
            <a:off x="724393" y="941518"/>
            <a:ext cx="10601518" cy="33453"/>
          </a:xfrm>
          <a:prstGeom prst="line">
            <a:avLst/>
          </a:prstGeom>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EC69AAC0-F42D-069D-30FF-FF33DA51E3E3}"/>
              </a:ext>
            </a:extLst>
          </p:cNvPr>
          <p:cNvSpPr/>
          <p:nvPr/>
        </p:nvSpPr>
        <p:spPr>
          <a:xfrm>
            <a:off x="9171911" y="2931144"/>
            <a:ext cx="1166971" cy="995711"/>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Deployment </a:t>
            </a:r>
          </a:p>
        </p:txBody>
      </p:sp>
      <p:cxnSp>
        <p:nvCxnSpPr>
          <p:cNvPr id="72" name="Straight Arrow Connector 71">
            <a:extLst>
              <a:ext uri="{FF2B5EF4-FFF2-40B4-BE49-F238E27FC236}">
                <a16:creationId xmlns:a16="http://schemas.microsoft.com/office/drawing/2014/main" id="{4D33EAC5-602B-BE32-5279-A258DDE49929}"/>
              </a:ext>
            </a:extLst>
          </p:cNvPr>
          <p:cNvCxnSpPr>
            <a:cxnSpLocks/>
            <a:stCxn id="4" idx="3"/>
            <a:endCxn id="8" idx="1"/>
          </p:cNvCxnSpPr>
          <p:nvPr/>
        </p:nvCxnSpPr>
        <p:spPr>
          <a:xfrm>
            <a:off x="3256693" y="3436435"/>
            <a:ext cx="493831" cy="440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92564ED9-7B33-E1FA-7911-860505D83677}"/>
              </a:ext>
            </a:extLst>
          </p:cNvPr>
          <p:cNvCxnSpPr>
            <a:cxnSpLocks/>
            <a:stCxn id="8" idx="3"/>
            <a:endCxn id="13" idx="1"/>
          </p:cNvCxnSpPr>
          <p:nvPr/>
        </p:nvCxnSpPr>
        <p:spPr>
          <a:xfrm flipV="1">
            <a:off x="4931235" y="3440426"/>
            <a:ext cx="315142" cy="41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74BB8EDC-19DD-049B-F928-FA74D9919B69}"/>
              </a:ext>
            </a:extLst>
          </p:cNvPr>
          <p:cNvCxnSpPr>
            <a:cxnSpLocks/>
          </p:cNvCxnSpPr>
          <p:nvPr/>
        </p:nvCxnSpPr>
        <p:spPr>
          <a:xfrm>
            <a:off x="6710413" y="3446391"/>
            <a:ext cx="386441"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CF2A67C0-F3A0-DCCB-11F7-89B9E1FA7A66}"/>
              </a:ext>
            </a:extLst>
          </p:cNvPr>
          <p:cNvCxnSpPr>
            <a:cxnSpLocks/>
          </p:cNvCxnSpPr>
          <p:nvPr/>
        </p:nvCxnSpPr>
        <p:spPr>
          <a:xfrm>
            <a:off x="8985532" y="1692929"/>
            <a:ext cx="7480" cy="362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DDC44BDD-8B67-ED26-720A-450E2BB24614}"/>
              </a:ext>
            </a:extLst>
          </p:cNvPr>
          <p:cNvCxnSpPr>
            <a:cxnSpLocks/>
            <a:stCxn id="12" idx="3"/>
            <a:endCxn id="67" idx="1"/>
          </p:cNvCxnSpPr>
          <p:nvPr/>
        </p:nvCxnSpPr>
        <p:spPr>
          <a:xfrm flipV="1">
            <a:off x="8625998" y="3429000"/>
            <a:ext cx="545913" cy="1739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0DBA3E1F-6679-1490-672F-535AA1EA67C1}"/>
              </a:ext>
            </a:extLst>
          </p:cNvPr>
          <p:cNvCxnSpPr>
            <a:cxnSpLocks/>
            <a:stCxn id="67" idx="3"/>
            <a:endCxn id="16" idx="1"/>
          </p:cNvCxnSpPr>
          <p:nvPr/>
        </p:nvCxnSpPr>
        <p:spPr>
          <a:xfrm flipV="1">
            <a:off x="10338882" y="3405945"/>
            <a:ext cx="366308" cy="2305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Straight Arrow Connector 107">
            <a:extLst>
              <a:ext uri="{FF2B5EF4-FFF2-40B4-BE49-F238E27FC236}">
                <a16:creationId xmlns:a16="http://schemas.microsoft.com/office/drawing/2014/main" id="{DB4BC9D1-B510-6B24-C5AB-3B252EE49446}"/>
              </a:ext>
            </a:extLst>
          </p:cNvPr>
          <p:cNvCxnSpPr>
            <a:cxnSpLocks/>
            <a:stCxn id="7" idx="3"/>
          </p:cNvCxnSpPr>
          <p:nvPr/>
        </p:nvCxnSpPr>
        <p:spPr>
          <a:xfrm flipV="1">
            <a:off x="7110336" y="1930400"/>
            <a:ext cx="1875520" cy="1893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Straight Arrow Connector 113">
            <a:extLst>
              <a:ext uri="{FF2B5EF4-FFF2-40B4-BE49-F238E27FC236}">
                <a16:creationId xmlns:a16="http://schemas.microsoft.com/office/drawing/2014/main" id="{5FCDD437-DC66-8B40-ACE1-BFE41C0B6681}"/>
              </a:ext>
            </a:extLst>
          </p:cNvPr>
          <p:cNvCxnSpPr>
            <a:cxnSpLocks/>
          </p:cNvCxnSpPr>
          <p:nvPr/>
        </p:nvCxnSpPr>
        <p:spPr>
          <a:xfrm>
            <a:off x="7688238" y="5001444"/>
            <a:ext cx="1304068"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7230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F046-AF28-9CF4-7669-616F6BC38187}"/>
              </a:ext>
            </a:extLst>
          </p:cNvPr>
          <p:cNvSpPr>
            <a:spLocks noGrp="1"/>
          </p:cNvSpPr>
          <p:nvPr>
            <p:ph type="title"/>
          </p:nvPr>
        </p:nvSpPr>
        <p:spPr/>
        <p:txBody>
          <a:bodyPr/>
          <a:lstStyle/>
          <a:p>
            <a:r>
              <a:rPr lang="en-US" dirty="0"/>
              <a:t>High Level Bus Matrix </a:t>
            </a:r>
          </a:p>
        </p:txBody>
      </p:sp>
      <p:graphicFrame>
        <p:nvGraphicFramePr>
          <p:cNvPr id="4" name="Content Placeholder 3">
            <a:extLst>
              <a:ext uri="{FF2B5EF4-FFF2-40B4-BE49-F238E27FC236}">
                <a16:creationId xmlns:a16="http://schemas.microsoft.com/office/drawing/2014/main" id="{31048734-ED68-B9BF-0636-279113280115}"/>
              </a:ext>
            </a:extLst>
          </p:cNvPr>
          <p:cNvGraphicFramePr>
            <a:graphicFrameLocks noGrp="1"/>
          </p:cNvGraphicFramePr>
          <p:nvPr>
            <p:ph idx="1"/>
            <p:extLst>
              <p:ext uri="{D42A27DB-BD31-4B8C-83A1-F6EECF244321}">
                <p14:modId xmlns:p14="http://schemas.microsoft.com/office/powerpoint/2010/main" val="2115053360"/>
              </p:ext>
            </p:extLst>
          </p:nvPr>
        </p:nvGraphicFramePr>
        <p:xfrm>
          <a:off x="523982" y="1690688"/>
          <a:ext cx="10696256" cy="4788305"/>
        </p:xfrm>
        <a:graphic>
          <a:graphicData uri="http://schemas.openxmlformats.org/drawingml/2006/table">
            <a:tbl>
              <a:tblPr firstRow="1" firstCol="1" bandRow="1">
                <a:tableStyleId>{5C22544A-7EE6-4342-B048-85BDC9FD1C3A}</a:tableStyleId>
              </a:tblPr>
              <a:tblGrid>
                <a:gridCol w="1469205">
                  <a:extLst>
                    <a:ext uri="{9D8B030D-6E8A-4147-A177-3AD203B41FA5}">
                      <a16:colId xmlns:a16="http://schemas.microsoft.com/office/drawing/2014/main" val="2191404195"/>
                    </a:ext>
                  </a:extLst>
                </a:gridCol>
                <a:gridCol w="1204859">
                  <a:extLst>
                    <a:ext uri="{9D8B030D-6E8A-4147-A177-3AD203B41FA5}">
                      <a16:colId xmlns:a16="http://schemas.microsoft.com/office/drawing/2014/main" val="3563105329"/>
                    </a:ext>
                  </a:extLst>
                </a:gridCol>
                <a:gridCol w="1337032">
                  <a:extLst>
                    <a:ext uri="{9D8B030D-6E8A-4147-A177-3AD203B41FA5}">
                      <a16:colId xmlns:a16="http://schemas.microsoft.com/office/drawing/2014/main" val="1403789981"/>
                    </a:ext>
                  </a:extLst>
                </a:gridCol>
                <a:gridCol w="1337032">
                  <a:extLst>
                    <a:ext uri="{9D8B030D-6E8A-4147-A177-3AD203B41FA5}">
                      <a16:colId xmlns:a16="http://schemas.microsoft.com/office/drawing/2014/main" val="1274383072"/>
                    </a:ext>
                  </a:extLst>
                </a:gridCol>
                <a:gridCol w="1337032">
                  <a:extLst>
                    <a:ext uri="{9D8B030D-6E8A-4147-A177-3AD203B41FA5}">
                      <a16:colId xmlns:a16="http://schemas.microsoft.com/office/drawing/2014/main" val="1845861253"/>
                    </a:ext>
                  </a:extLst>
                </a:gridCol>
                <a:gridCol w="1337032">
                  <a:extLst>
                    <a:ext uri="{9D8B030D-6E8A-4147-A177-3AD203B41FA5}">
                      <a16:colId xmlns:a16="http://schemas.microsoft.com/office/drawing/2014/main" val="1313758701"/>
                    </a:ext>
                  </a:extLst>
                </a:gridCol>
                <a:gridCol w="1337032">
                  <a:extLst>
                    <a:ext uri="{9D8B030D-6E8A-4147-A177-3AD203B41FA5}">
                      <a16:colId xmlns:a16="http://schemas.microsoft.com/office/drawing/2014/main" val="1940465904"/>
                    </a:ext>
                  </a:extLst>
                </a:gridCol>
                <a:gridCol w="1337032">
                  <a:extLst>
                    <a:ext uri="{9D8B030D-6E8A-4147-A177-3AD203B41FA5}">
                      <a16:colId xmlns:a16="http://schemas.microsoft.com/office/drawing/2014/main" val="2497579178"/>
                    </a:ext>
                  </a:extLst>
                </a:gridCol>
              </a:tblGrid>
              <a:tr h="6582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Business Process</a:t>
                      </a:r>
                    </a:p>
                  </a:txBody>
                  <a:tcPr>
                    <a:cell3D prstMaterial="dkEdge">
                      <a:bevel prst="artDeco"/>
                      <a:lightRig rig="flood" dir="t"/>
                    </a:cell3D>
                  </a:tcPr>
                </a:tc>
                <a:tc>
                  <a:txBody>
                    <a:bodyPr/>
                    <a:lstStyle/>
                    <a:p>
                      <a:pPr algn="ctr"/>
                      <a:r>
                        <a:rPr lang="en-US" sz="1600" dirty="0"/>
                        <a:t>Player</a:t>
                      </a:r>
                    </a:p>
                  </a:txBody>
                  <a:tcPr>
                    <a:cell3D prstMaterial="dkEdge">
                      <a:bevel prst="artDeco"/>
                      <a:lightRig rig="flood" dir="t"/>
                    </a:cell3D>
                  </a:tcPr>
                </a:tc>
                <a:tc>
                  <a:txBody>
                    <a:bodyPr/>
                    <a:lstStyle/>
                    <a:p>
                      <a:pPr algn="ctr"/>
                      <a:r>
                        <a:rPr lang="en-US" sz="1600" dirty="0"/>
                        <a:t>Team</a:t>
                      </a:r>
                    </a:p>
                  </a:txBody>
                  <a:tcPr>
                    <a:cell3D prstMaterial="dkEdge">
                      <a:bevel prst="artDeco"/>
                      <a:lightRig rig="flood" dir="t"/>
                    </a:cell3D>
                  </a:tcPr>
                </a:tc>
                <a:tc>
                  <a:txBody>
                    <a:bodyPr/>
                    <a:lstStyle/>
                    <a:p>
                      <a:pPr algn="ctr"/>
                      <a:r>
                        <a:rPr lang="en-US" sz="1600" dirty="0"/>
                        <a:t>Game</a:t>
                      </a:r>
                    </a:p>
                  </a:txBody>
                  <a:tcPr>
                    <a:cell3D prstMaterial="dkEdge">
                      <a:bevel prst="artDeco"/>
                      <a:lightRig rig="flood" dir="t"/>
                    </a:cell3D>
                  </a:tcPr>
                </a:tc>
                <a:tc>
                  <a:txBody>
                    <a:bodyPr/>
                    <a:lstStyle/>
                    <a:p>
                      <a:pPr algn="ctr"/>
                      <a:r>
                        <a:rPr lang="en-US" sz="1600" dirty="0"/>
                        <a:t>Season</a:t>
                      </a:r>
                    </a:p>
                  </a:txBody>
                  <a:tcPr>
                    <a:cell3D prstMaterial="dkEdge">
                      <a:bevel prst="artDeco"/>
                      <a:lightRig rig="flood" dir="t"/>
                    </a:cell3D>
                  </a:tcPr>
                </a:tc>
                <a:tc>
                  <a:txBody>
                    <a:bodyPr/>
                    <a:lstStyle/>
                    <a:p>
                      <a:pPr algn="ctr"/>
                      <a:r>
                        <a:rPr lang="en-US" sz="1600" dirty="0"/>
                        <a:t>Arena </a:t>
                      </a:r>
                    </a:p>
                  </a:txBody>
                  <a:tcPr>
                    <a:cell3D prstMaterial="dkEdge">
                      <a:bevel prst="artDeco"/>
                      <a:lightRig rig="flood" dir="t"/>
                    </a:cell3D>
                  </a:tcPr>
                </a:tc>
                <a:tc>
                  <a:txBody>
                    <a:bodyPr/>
                    <a:lstStyle/>
                    <a:p>
                      <a:pPr algn="ctr"/>
                      <a:r>
                        <a:rPr lang="en-US" sz="1600" dirty="0"/>
                        <a:t>Date/Time </a:t>
                      </a:r>
                    </a:p>
                  </a:txBody>
                  <a:tcPr>
                    <a:cell3D prstMaterial="dkEdge">
                      <a:bevel prst="artDeco"/>
                      <a:lightRig rig="flood" dir="t"/>
                    </a:cell3D>
                  </a:tcPr>
                </a:tc>
                <a:tc>
                  <a:txBody>
                    <a:bodyPr/>
                    <a:lstStyle/>
                    <a:p>
                      <a:pPr algn="ctr"/>
                      <a:r>
                        <a:rPr lang="en-US" sz="1600" dirty="0"/>
                        <a:t>Coach </a:t>
                      </a:r>
                    </a:p>
                  </a:txBody>
                  <a:tcPr>
                    <a:cell3D prstMaterial="dkEdge">
                      <a:bevel prst="artDeco"/>
                      <a:lightRig rig="flood" dir="t"/>
                    </a:cell3D>
                  </a:tcPr>
                </a:tc>
                <a:extLst>
                  <a:ext uri="{0D108BD9-81ED-4DB2-BD59-A6C34878D82A}">
                    <a16:rowId xmlns:a16="http://schemas.microsoft.com/office/drawing/2014/main" val="2992346157"/>
                  </a:ext>
                </a:extLst>
              </a:tr>
              <a:tr h="6582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lt1"/>
                          </a:solidFill>
                          <a:effectLst/>
                          <a:latin typeface="+mn-lt"/>
                          <a:ea typeface="+mn-ea"/>
                          <a:cs typeface="+mn-cs"/>
                        </a:rPr>
                        <a:t>Player Performance</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3932455965"/>
                  </a:ext>
                </a:extLst>
              </a:tr>
              <a:tr h="674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lt1"/>
                          </a:solidFill>
                          <a:effectLst/>
                          <a:latin typeface="+mn-lt"/>
                          <a:ea typeface="+mn-ea"/>
                          <a:cs typeface="+mn-cs"/>
                        </a:rPr>
                        <a:t>Team Performance</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315319777"/>
                  </a:ext>
                </a:extLst>
              </a:tr>
              <a:tr h="6582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lt1"/>
                          </a:solidFill>
                          <a:effectLst/>
                          <a:latin typeface="+mn-lt"/>
                          <a:ea typeface="+mn-ea"/>
                          <a:cs typeface="+mn-cs"/>
                        </a:rPr>
                        <a:t>Ticket sales </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p>
                      <a:pPr algn="ctr"/>
                      <a:endParaRPr lang="en-US" sz="1600" dirty="0"/>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extLst>
                  <a:ext uri="{0D108BD9-81ED-4DB2-BD59-A6C34878D82A}">
                    <a16:rowId xmlns:a16="http://schemas.microsoft.com/office/drawing/2014/main" val="1410908553"/>
                  </a:ext>
                </a:extLst>
              </a:tr>
              <a:tr h="658244">
                <a:tc>
                  <a:txBody>
                    <a:bodyPr/>
                    <a:lstStyle/>
                    <a:p>
                      <a:pPr algn="ctr"/>
                      <a:r>
                        <a:rPr lang="en-US" sz="1600" dirty="0"/>
                        <a:t>NBA Revenue</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extLst>
                  <a:ext uri="{0D108BD9-81ED-4DB2-BD59-A6C34878D82A}">
                    <a16:rowId xmlns:a16="http://schemas.microsoft.com/office/drawing/2014/main" val="2900272044"/>
                  </a:ext>
                </a:extLst>
              </a:tr>
              <a:tr h="658244">
                <a:tc>
                  <a:txBody>
                    <a:bodyPr/>
                    <a:lstStyle/>
                    <a:p>
                      <a:pPr algn="ctr"/>
                      <a:r>
                        <a:rPr lang="en-US" sz="1600" dirty="0"/>
                        <a:t>Team Annual Attendance </a:t>
                      </a:r>
                    </a:p>
                  </a:txBody>
                  <a:tcPr>
                    <a:cell3D prstMaterial="dkEdge">
                      <a:bevel prst="artDeco"/>
                      <a:lightRig rig="flood" dir="t"/>
                    </a:cell3D>
                  </a:tcPr>
                </a:tc>
                <a:tc>
                  <a:txBody>
                    <a:bodyPr/>
                    <a:lstStyle/>
                    <a:p>
                      <a:pPr algn="ctr"/>
                      <a:endParaRPr lang="en-US" sz="160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extLst>
                  <a:ext uri="{0D108BD9-81ED-4DB2-BD59-A6C34878D82A}">
                    <a16:rowId xmlns:a16="http://schemas.microsoft.com/office/drawing/2014/main" val="2137462723"/>
                  </a:ext>
                </a:extLst>
              </a:tr>
              <a:tr h="658244">
                <a:tc>
                  <a:txBody>
                    <a:bodyPr/>
                    <a:lstStyle/>
                    <a:p>
                      <a:pPr algn="ctr"/>
                      <a:r>
                        <a:rPr lang="en-US" sz="1600" dirty="0"/>
                        <a:t>Annual League Pattern</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endParaRPr lang="en-US" sz="160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extLst>
                  <a:ext uri="{0D108BD9-81ED-4DB2-BD59-A6C34878D82A}">
                    <a16:rowId xmlns:a16="http://schemas.microsoft.com/office/drawing/2014/main" val="2050371603"/>
                  </a:ext>
                </a:extLst>
              </a:tr>
            </a:tbl>
          </a:graphicData>
        </a:graphic>
      </p:graphicFrame>
    </p:spTree>
    <p:extLst>
      <p:ext uri="{BB962C8B-B14F-4D97-AF65-F5344CB8AC3E}">
        <p14:creationId xmlns:p14="http://schemas.microsoft.com/office/powerpoint/2010/main" val="4090831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1671-E6F7-43DE-3032-48568902E84E}"/>
              </a:ext>
            </a:extLst>
          </p:cNvPr>
          <p:cNvSpPr>
            <a:spLocks noGrp="1"/>
          </p:cNvSpPr>
          <p:nvPr>
            <p:ph type="title"/>
          </p:nvPr>
        </p:nvSpPr>
        <p:spPr/>
        <p:txBody>
          <a:bodyPr/>
          <a:lstStyle/>
          <a:p>
            <a:r>
              <a:rPr lang="en-US" dirty="0"/>
              <a:t>Opportunity Matrix </a:t>
            </a:r>
          </a:p>
        </p:txBody>
      </p:sp>
      <p:graphicFrame>
        <p:nvGraphicFramePr>
          <p:cNvPr id="4" name="Content Placeholder 3">
            <a:extLst>
              <a:ext uri="{FF2B5EF4-FFF2-40B4-BE49-F238E27FC236}">
                <a16:creationId xmlns:a16="http://schemas.microsoft.com/office/drawing/2014/main" id="{BFA5FF9D-A737-9907-17FC-95B11F105528}"/>
              </a:ext>
            </a:extLst>
          </p:cNvPr>
          <p:cNvGraphicFramePr>
            <a:graphicFrameLocks noGrp="1"/>
          </p:cNvGraphicFramePr>
          <p:nvPr>
            <p:ph idx="1"/>
            <p:extLst>
              <p:ext uri="{D42A27DB-BD31-4B8C-83A1-F6EECF244321}">
                <p14:modId xmlns:p14="http://schemas.microsoft.com/office/powerpoint/2010/main" val="622320026"/>
              </p:ext>
            </p:extLst>
          </p:nvPr>
        </p:nvGraphicFramePr>
        <p:xfrm>
          <a:off x="576943" y="1771551"/>
          <a:ext cx="10477072" cy="4340622"/>
        </p:xfrm>
        <a:graphic>
          <a:graphicData uri="http://schemas.openxmlformats.org/drawingml/2006/table">
            <a:tbl>
              <a:tblPr firstRow="1" firstCol="1" bandRow="1">
                <a:tableStyleId>{5C22544A-7EE6-4342-B048-85BDC9FD1C3A}</a:tableStyleId>
              </a:tblPr>
              <a:tblGrid>
                <a:gridCol w="2064592">
                  <a:extLst>
                    <a:ext uri="{9D8B030D-6E8A-4147-A177-3AD203B41FA5}">
                      <a16:colId xmlns:a16="http://schemas.microsoft.com/office/drawing/2014/main" val="1361241678"/>
                    </a:ext>
                  </a:extLst>
                </a:gridCol>
                <a:gridCol w="2103120">
                  <a:extLst>
                    <a:ext uri="{9D8B030D-6E8A-4147-A177-3AD203B41FA5}">
                      <a16:colId xmlns:a16="http://schemas.microsoft.com/office/drawing/2014/main" val="4241343932"/>
                    </a:ext>
                  </a:extLst>
                </a:gridCol>
                <a:gridCol w="2103120">
                  <a:extLst>
                    <a:ext uri="{9D8B030D-6E8A-4147-A177-3AD203B41FA5}">
                      <a16:colId xmlns:a16="http://schemas.microsoft.com/office/drawing/2014/main" val="2532917736"/>
                    </a:ext>
                  </a:extLst>
                </a:gridCol>
                <a:gridCol w="2103120">
                  <a:extLst>
                    <a:ext uri="{9D8B030D-6E8A-4147-A177-3AD203B41FA5}">
                      <a16:colId xmlns:a16="http://schemas.microsoft.com/office/drawing/2014/main" val="4109900095"/>
                    </a:ext>
                  </a:extLst>
                </a:gridCol>
                <a:gridCol w="2103120">
                  <a:extLst>
                    <a:ext uri="{9D8B030D-6E8A-4147-A177-3AD203B41FA5}">
                      <a16:colId xmlns:a16="http://schemas.microsoft.com/office/drawing/2014/main" val="2249590771"/>
                    </a:ext>
                  </a:extLst>
                </a:gridCol>
              </a:tblGrid>
              <a:tr h="0">
                <a:tc>
                  <a:txBody>
                    <a:bodyPr/>
                    <a:lstStyle/>
                    <a:p>
                      <a:pPr algn="ctr"/>
                      <a:r>
                        <a:rPr lang="en-US" sz="1600" dirty="0"/>
                        <a:t>Business Process </a:t>
                      </a:r>
                    </a:p>
                  </a:txBody>
                  <a:tcPr>
                    <a:cell3D prstMaterial="dkEdge">
                      <a:bevel prst="artDeco"/>
                      <a:lightRig rig="flood" dir="t"/>
                    </a:cell3D>
                  </a:tcPr>
                </a:tc>
                <a:tc>
                  <a:txBody>
                    <a:bodyPr/>
                    <a:lstStyle/>
                    <a:p>
                      <a:pPr lvl="1" algn="ctr" fontAlgn="b"/>
                      <a:r>
                        <a:rPr lang="en-US" sz="1600" b="1" dirty="0">
                          <a:effectLst/>
                        </a:rPr>
                        <a:t>Marketing </a:t>
                      </a:r>
                    </a:p>
                  </a:txBody>
                  <a:tcPr anchor="b">
                    <a:cell3D prstMaterial="dkEdge">
                      <a:bevel prst="artDeco"/>
                      <a:lightRig rig="flood" dir="t"/>
                    </a:cell3D>
                  </a:tcPr>
                </a:tc>
                <a:tc>
                  <a:txBody>
                    <a:bodyPr/>
                    <a:lstStyle/>
                    <a:p>
                      <a:pPr algn="ctr"/>
                      <a:r>
                        <a:rPr lang="en-US" sz="1600" dirty="0"/>
                        <a:t>Sales </a:t>
                      </a:r>
                    </a:p>
                  </a:txBody>
                  <a:tcPr>
                    <a:cell3D prstMaterial="dkEdge">
                      <a:bevel prst="artDeco"/>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lt1"/>
                          </a:solidFill>
                          <a:effectLst/>
                          <a:latin typeface="+mn-lt"/>
                          <a:ea typeface="+mn-ea"/>
                          <a:cs typeface="+mn-cs"/>
                        </a:rPr>
                        <a:t>Sponsorship &amp; Advertising</a:t>
                      </a:r>
                      <a:endParaRPr lang="en-US" sz="1600" dirty="0"/>
                    </a:p>
                    <a:p>
                      <a:pPr algn="ctr"/>
                      <a:endParaRPr lang="en-US" sz="1600" dirty="0"/>
                    </a:p>
                  </a:txBody>
                  <a:tcPr>
                    <a:cell3D prstMaterial="dkEdge">
                      <a:bevel prst="artDeco"/>
                      <a:lightRig rig="flood" dir="t"/>
                    </a:cell3D>
                  </a:tcPr>
                </a:tc>
                <a:tc>
                  <a:txBody>
                    <a:bodyPr/>
                    <a:lstStyle/>
                    <a:p>
                      <a:pPr algn="ctr"/>
                      <a:r>
                        <a:rPr lang="en-US" sz="1600" dirty="0"/>
                        <a:t>Finance </a:t>
                      </a:r>
                    </a:p>
                  </a:txBody>
                  <a:tcPr>
                    <a:cell3D prstMaterial="dkEdge">
                      <a:bevel prst="artDeco"/>
                      <a:lightRig rig="flood" dir="t"/>
                    </a:cell3D>
                  </a:tcPr>
                </a:tc>
                <a:extLst>
                  <a:ext uri="{0D108BD9-81ED-4DB2-BD59-A6C34878D82A}">
                    <a16:rowId xmlns:a16="http://schemas.microsoft.com/office/drawing/2014/main" val="2317918497"/>
                  </a:ext>
                </a:extLst>
              </a:tr>
              <a:tr h="586277">
                <a:tc>
                  <a:txBody>
                    <a:bodyPr/>
                    <a:lstStyle/>
                    <a:p>
                      <a:pPr algn="ctr"/>
                      <a:r>
                        <a:rPr lang="en-US" sz="1600" dirty="0"/>
                        <a:t>Player Performance </a:t>
                      </a:r>
                    </a:p>
                  </a:txBody>
                  <a:tcPr>
                    <a:cell3D prstMaterial="dkEdge">
                      <a:bevel prst="artDeco"/>
                      <a:lightRig rig="flood" dir="t"/>
                    </a:cell3D>
                  </a:tcPr>
                </a:tc>
                <a:tc>
                  <a:txBody>
                    <a:bodyPr/>
                    <a:lstStyle/>
                    <a:p>
                      <a:pPr algn="ctr"/>
                      <a:r>
                        <a:rPr lang="en-US" sz="1600" dirty="0"/>
                        <a:t>X</a:t>
                      </a:r>
                    </a:p>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29403036"/>
                  </a:ext>
                </a:extLst>
              </a:tr>
              <a:tr h="586277">
                <a:tc>
                  <a:txBody>
                    <a:bodyPr/>
                    <a:lstStyle/>
                    <a:p>
                      <a:pPr algn="ctr"/>
                      <a:r>
                        <a:rPr lang="en-US" sz="1600" dirty="0"/>
                        <a:t>Team Performance </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endParaRPr lang="en-US" sz="1600" dirty="0"/>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1286785786"/>
                  </a:ext>
                </a:extLst>
              </a:tr>
              <a:tr h="586277">
                <a:tc>
                  <a:txBody>
                    <a:bodyPr/>
                    <a:lstStyle/>
                    <a:p>
                      <a:pPr algn="ctr"/>
                      <a:r>
                        <a:rPr lang="en-US" sz="1600" dirty="0"/>
                        <a:t>Ticket Sales</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2578861565"/>
                  </a:ext>
                </a:extLst>
              </a:tr>
              <a:tr h="586277">
                <a:tc>
                  <a:txBody>
                    <a:bodyPr/>
                    <a:lstStyle/>
                    <a:p>
                      <a:pPr algn="ctr"/>
                      <a:r>
                        <a:rPr lang="en-US" sz="1600" dirty="0"/>
                        <a:t>NBA Revenue</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3915869080"/>
                  </a:ext>
                </a:extLst>
              </a:tr>
              <a:tr h="586277">
                <a:tc>
                  <a:txBody>
                    <a:bodyPr/>
                    <a:lstStyle/>
                    <a:p>
                      <a:pPr algn="ctr"/>
                      <a:r>
                        <a:rPr lang="en-US" sz="1600" dirty="0"/>
                        <a:t>Team Annual Attendance </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1769148946"/>
                  </a:ext>
                </a:extLst>
              </a:tr>
              <a:tr h="586277">
                <a:tc>
                  <a:txBody>
                    <a:bodyPr/>
                    <a:lstStyle/>
                    <a:p>
                      <a:pPr algn="ctr"/>
                      <a:r>
                        <a:rPr lang="en-US" sz="1600" dirty="0"/>
                        <a:t>Annual League Pattern</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tc>
                  <a:txBody>
                    <a:bodyPr/>
                    <a:lstStyle/>
                    <a:p>
                      <a:pPr algn="ctr"/>
                      <a:r>
                        <a:rPr lang="en-US" sz="1600" dirty="0"/>
                        <a:t>X</a:t>
                      </a:r>
                    </a:p>
                  </a:txBody>
                  <a:tcPr>
                    <a:cell3D prstMaterial="dkEdge">
                      <a:bevel prst="artDeco"/>
                      <a:lightRig rig="flood" dir="t"/>
                    </a:cell3D>
                  </a:tcPr>
                </a:tc>
                <a:extLst>
                  <a:ext uri="{0D108BD9-81ED-4DB2-BD59-A6C34878D82A}">
                    <a16:rowId xmlns:a16="http://schemas.microsoft.com/office/drawing/2014/main" val="903885350"/>
                  </a:ext>
                </a:extLst>
              </a:tr>
            </a:tbl>
          </a:graphicData>
        </a:graphic>
      </p:graphicFrame>
    </p:spTree>
    <p:extLst>
      <p:ext uri="{BB962C8B-B14F-4D97-AF65-F5344CB8AC3E}">
        <p14:creationId xmlns:p14="http://schemas.microsoft.com/office/powerpoint/2010/main" val="1810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8A18-337B-E5ED-8701-C50FD7FA968A}"/>
              </a:ext>
            </a:extLst>
          </p:cNvPr>
          <p:cNvSpPr>
            <a:spLocks noGrp="1"/>
          </p:cNvSpPr>
          <p:nvPr>
            <p:ph type="title"/>
          </p:nvPr>
        </p:nvSpPr>
        <p:spPr>
          <a:xfrm>
            <a:off x="838200" y="631343"/>
            <a:ext cx="10515600" cy="549275"/>
          </a:xfrm>
        </p:spPr>
        <p:txBody>
          <a:bodyPr>
            <a:normAutofit fontScale="90000"/>
          </a:bodyPr>
          <a:lstStyle/>
          <a:p>
            <a:r>
              <a:rPr lang="en-IN" dirty="0"/>
              <a:t>Prioritization Grid</a:t>
            </a:r>
            <a:br>
              <a:rPr lang="en-US" dirty="0"/>
            </a:br>
            <a:endParaRPr lang="en-US" dirty="0"/>
          </a:p>
        </p:txBody>
      </p:sp>
      <p:graphicFrame>
        <p:nvGraphicFramePr>
          <p:cNvPr id="4" name="Object 3">
            <a:extLst>
              <a:ext uri="{FF2B5EF4-FFF2-40B4-BE49-F238E27FC236}">
                <a16:creationId xmlns:a16="http://schemas.microsoft.com/office/drawing/2014/main" id="{FE21330F-34F1-8881-AA09-2C47563C720C}"/>
              </a:ext>
            </a:extLst>
          </p:cNvPr>
          <p:cNvGraphicFramePr>
            <a:graphicFrameLocks noChangeAspect="1"/>
          </p:cNvGraphicFramePr>
          <p:nvPr>
            <p:extLst>
              <p:ext uri="{D42A27DB-BD31-4B8C-83A1-F6EECF244321}">
                <p14:modId xmlns:p14="http://schemas.microsoft.com/office/powerpoint/2010/main" val="2363173747"/>
              </p:ext>
            </p:extLst>
          </p:nvPr>
        </p:nvGraphicFramePr>
        <p:xfrm>
          <a:off x="2338387" y="1545515"/>
          <a:ext cx="7515225" cy="4508500"/>
        </p:xfrm>
        <a:graphic>
          <a:graphicData uri="http://schemas.openxmlformats.org/presentationml/2006/ole">
            <mc:AlternateContent xmlns:mc="http://schemas.openxmlformats.org/markup-compatibility/2006">
              <mc:Choice xmlns:v="urn:schemas-microsoft-com:vml" Requires="v">
                <p:oleObj name="Document" r:id="rId2" imgW="6413500" imgH="4508500" progId="Word.Document.12">
                  <p:embed/>
                </p:oleObj>
              </mc:Choice>
              <mc:Fallback>
                <p:oleObj name="Document" r:id="rId2" imgW="6413500" imgH="4508500" progId="Word.Document.12">
                  <p:embed/>
                  <p:pic>
                    <p:nvPicPr>
                      <p:cNvPr id="4" name="Object 3"/>
                      <p:cNvPicPr/>
                      <p:nvPr/>
                    </p:nvPicPr>
                    <p:blipFill>
                      <a:blip r:embed="rId3"/>
                      <a:stretch>
                        <a:fillRect/>
                      </a:stretch>
                    </p:blipFill>
                    <p:spPr>
                      <a:xfrm>
                        <a:off x="2338387" y="1545515"/>
                        <a:ext cx="7515225" cy="4508500"/>
                      </a:xfrm>
                      <a:prstGeom prst="rect">
                        <a:avLst/>
                      </a:prstGeom>
                    </p:spPr>
                  </p:pic>
                </p:oleObj>
              </mc:Fallback>
            </mc:AlternateContent>
          </a:graphicData>
        </a:graphic>
      </p:graphicFrame>
    </p:spTree>
    <p:extLst>
      <p:ext uri="{BB962C8B-B14F-4D97-AF65-F5344CB8AC3E}">
        <p14:creationId xmlns:p14="http://schemas.microsoft.com/office/powerpoint/2010/main" val="359372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4ED1-B9AC-C93D-91D7-B165032C07A4}"/>
              </a:ext>
            </a:extLst>
          </p:cNvPr>
          <p:cNvSpPr>
            <a:spLocks noGrp="1"/>
          </p:cNvSpPr>
          <p:nvPr>
            <p:ph type="title"/>
          </p:nvPr>
        </p:nvSpPr>
        <p:spPr>
          <a:xfrm>
            <a:off x="574249" y="-129617"/>
            <a:ext cx="10515600" cy="827314"/>
          </a:xfrm>
        </p:spPr>
        <p:txBody>
          <a:bodyPr>
            <a:normAutofit/>
          </a:bodyPr>
          <a:lstStyle/>
          <a:p>
            <a:r>
              <a:rPr lang="en-US" sz="2800" dirty="0"/>
              <a:t>Detailed Bus Matrix</a:t>
            </a:r>
          </a:p>
        </p:txBody>
      </p:sp>
      <p:graphicFrame>
        <p:nvGraphicFramePr>
          <p:cNvPr id="7" name="Content Placeholder 6">
            <a:extLst>
              <a:ext uri="{FF2B5EF4-FFF2-40B4-BE49-F238E27FC236}">
                <a16:creationId xmlns:a16="http://schemas.microsoft.com/office/drawing/2014/main" id="{9906F651-CC6F-4AD3-2CB1-62AF0D4A162B}"/>
              </a:ext>
            </a:extLst>
          </p:cNvPr>
          <p:cNvGraphicFramePr>
            <a:graphicFrameLocks noGrp="1"/>
          </p:cNvGraphicFramePr>
          <p:nvPr>
            <p:ph idx="1"/>
            <p:extLst>
              <p:ext uri="{D42A27DB-BD31-4B8C-83A1-F6EECF244321}">
                <p14:modId xmlns:p14="http://schemas.microsoft.com/office/powerpoint/2010/main" val="1093311870"/>
              </p:ext>
            </p:extLst>
          </p:nvPr>
        </p:nvGraphicFramePr>
        <p:xfrm>
          <a:off x="462737" y="488372"/>
          <a:ext cx="11424464" cy="6369628"/>
        </p:xfrm>
        <a:graphic>
          <a:graphicData uri="http://schemas.openxmlformats.org/drawingml/2006/table">
            <a:tbl>
              <a:tblPr firstRow="1" firstCol="1">
                <a:effectLst>
                  <a:innerShdw blurRad="63500" dist="50800" dir="13500000">
                    <a:prstClr val="black">
                      <a:alpha val="50000"/>
                    </a:prstClr>
                  </a:innerShdw>
                </a:effectLst>
                <a:tableStyleId>{F5AB1C69-6EDB-4FF4-983F-18BD219EF322}</a:tableStyleId>
              </a:tblPr>
              <a:tblGrid>
                <a:gridCol w="1258856">
                  <a:extLst>
                    <a:ext uri="{9D8B030D-6E8A-4147-A177-3AD203B41FA5}">
                      <a16:colId xmlns:a16="http://schemas.microsoft.com/office/drawing/2014/main" val="3828646268"/>
                    </a:ext>
                  </a:extLst>
                </a:gridCol>
                <a:gridCol w="900940">
                  <a:extLst>
                    <a:ext uri="{9D8B030D-6E8A-4147-A177-3AD203B41FA5}">
                      <a16:colId xmlns:a16="http://schemas.microsoft.com/office/drawing/2014/main" val="2985320752"/>
                    </a:ext>
                  </a:extLst>
                </a:gridCol>
                <a:gridCol w="1096914">
                  <a:extLst>
                    <a:ext uri="{9D8B030D-6E8A-4147-A177-3AD203B41FA5}">
                      <a16:colId xmlns:a16="http://schemas.microsoft.com/office/drawing/2014/main" val="2945973300"/>
                    </a:ext>
                  </a:extLst>
                </a:gridCol>
                <a:gridCol w="1479798">
                  <a:extLst>
                    <a:ext uri="{9D8B030D-6E8A-4147-A177-3AD203B41FA5}">
                      <a16:colId xmlns:a16="http://schemas.microsoft.com/office/drawing/2014/main" val="4232029774"/>
                    </a:ext>
                  </a:extLst>
                </a:gridCol>
                <a:gridCol w="641590">
                  <a:extLst>
                    <a:ext uri="{9D8B030D-6E8A-4147-A177-3AD203B41FA5}">
                      <a16:colId xmlns:a16="http://schemas.microsoft.com/office/drawing/2014/main" val="1195338185"/>
                    </a:ext>
                  </a:extLst>
                </a:gridCol>
                <a:gridCol w="853426">
                  <a:extLst>
                    <a:ext uri="{9D8B030D-6E8A-4147-A177-3AD203B41FA5}">
                      <a16:colId xmlns:a16="http://schemas.microsoft.com/office/drawing/2014/main" val="2429928465"/>
                    </a:ext>
                  </a:extLst>
                </a:gridCol>
                <a:gridCol w="1038588">
                  <a:extLst>
                    <a:ext uri="{9D8B030D-6E8A-4147-A177-3AD203B41FA5}">
                      <a16:colId xmlns:a16="http://schemas.microsoft.com/office/drawing/2014/main" val="3833552516"/>
                    </a:ext>
                  </a:extLst>
                </a:gridCol>
                <a:gridCol w="1038588">
                  <a:extLst>
                    <a:ext uri="{9D8B030D-6E8A-4147-A177-3AD203B41FA5}">
                      <a16:colId xmlns:a16="http://schemas.microsoft.com/office/drawing/2014/main" val="3635700039"/>
                    </a:ext>
                  </a:extLst>
                </a:gridCol>
                <a:gridCol w="1038588">
                  <a:extLst>
                    <a:ext uri="{9D8B030D-6E8A-4147-A177-3AD203B41FA5}">
                      <a16:colId xmlns:a16="http://schemas.microsoft.com/office/drawing/2014/main" val="3701943786"/>
                    </a:ext>
                  </a:extLst>
                </a:gridCol>
                <a:gridCol w="1038588">
                  <a:extLst>
                    <a:ext uri="{9D8B030D-6E8A-4147-A177-3AD203B41FA5}">
                      <a16:colId xmlns:a16="http://schemas.microsoft.com/office/drawing/2014/main" val="1877465716"/>
                    </a:ext>
                  </a:extLst>
                </a:gridCol>
                <a:gridCol w="1038588">
                  <a:extLst>
                    <a:ext uri="{9D8B030D-6E8A-4147-A177-3AD203B41FA5}">
                      <a16:colId xmlns:a16="http://schemas.microsoft.com/office/drawing/2014/main" val="2947692078"/>
                    </a:ext>
                  </a:extLst>
                </a:gridCol>
              </a:tblGrid>
              <a:tr h="471943">
                <a:tc>
                  <a:txBody>
                    <a:bodyPr/>
                    <a:lstStyle/>
                    <a:p>
                      <a:pPr algn="ctr"/>
                      <a:r>
                        <a:rPr lang="en-US" sz="800" b="1" dirty="0">
                          <a:latin typeface="+mn-lt"/>
                        </a:rPr>
                        <a:t>Business Process </a:t>
                      </a:r>
                    </a:p>
                  </a:txBody>
                  <a:tcPr>
                    <a:cell3D prstMaterial="dkEdge">
                      <a:bevel w="25400" h="25400" prst="angle"/>
                      <a:lightRig rig="flood" dir="t"/>
                    </a:cell3D>
                  </a:tcPr>
                </a:tc>
                <a:tc>
                  <a:txBody>
                    <a:bodyPr/>
                    <a:lstStyle/>
                    <a:p>
                      <a:pPr algn="ctr"/>
                      <a:r>
                        <a:rPr lang="en-US" sz="800" b="1" dirty="0">
                          <a:latin typeface="+mn-lt"/>
                        </a:rPr>
                        <a:t>Fact tables </a:t>
                      </a:r>
                    </a:p>
                  </a:txBody>
                  <a:tcPr>
                    <a:cell3D prstMaterial="dkEdge">
                      <a:bevel w="25400" h="25400" prst="angle"/>
                      <a:lightRig rig="flood" dir="t"/>
                    </a:cell3D>
                  </a:tcPr>
                </a:tc>
                <a:tc>
                  <a:txBody>
                    <a:bodyPr/>
                    <a:lstStyle/>
                    <a:p>
                      <a:pPr algn="ctr"/>
                      <a:r>
                        <a:rPr lang="en-US" sz="800" b="1" dirty="0">
                          <a:latin typeface="+mn-lt"/>
                        </a:rPr>
                        <a:t>Granularity</a:t>
                      </a:r>
                    </a:p>
                  </a:txBody>
                  <a:tcPr>
                    <a:cell3D prstMaterial="dkEdge">
                      <a:bevel w="25400" h="25400" prst="angle"/>
                      <a:lightRig rig="flood" dir="t"/>
                    </a:cell3D>
                  </a:tcPr>
                </a:tc>
                <a:tc>
                  <a:txBody>
                    <a:bodyPr/>
                    <a:lstStyle/>
                    <a:p>
                      <a:pPr algn="ctr"/>
                      <a:r>
                        <a:rPr lang="en-US" sz="800" b="1" dirty="0">
                          <a:latin typeface="+mn-lt"/>
                        </a:rPr>
                        <a:t>Fact</a:t>
                      </a:r>
                    </a:p>
                  </a:txBody>
                  <a:tcPr>
                    <a:cell3D prstMaterial="dkEdge">
                      <a:bevel w="25400" h="25400" prst="angle"/>
                      <a:lightRig rig="flood" dir="t"/>
                    </a:cell3D>
                  </a:tcPr>
                </a:tc>
                <a:tc>
                  <a:txBody>
                    <a:bodyPr/>
                    <a:lstStyle/>
                    <a:p>
                      <a:pPr algn="ctr"/>
                      <a:r>
                        <a:rPr lang="en-US" sz="800" b="1" dirty="0">
                          <a:latin typeface="+mn-lt"/>
                        </a:rPr>
                        <a:t>Date</a:t>
                      </a:r>
                    </a:p>
                  </a:txBody>
                  <a:tcPr>
                    <a:cell3D prstMaterial="dkEdge">
                      <a:bevel w="25400" h="25400" prst="angle"/>
                      <a:lightRig rig="flood" dir="t"/>
                    </a:cell3D>
                  </a:tcPr>
                </a:tc>
                <a:tc>
                  <a:txBody>
                    <a:bodyPr/>
                    <a:lstStyle/>
                    <a:p>
                      <a:pPr algn="ctr"/>
                      <a:r>
                        <a:rPr lang="en-US" sz="800" b="1" dirty="0">
                          <a:latin typeface="+mn-lt"/>
                        </a:rPr>
                        <a:t>Player</a:t>
                      </a:r>
                    </a:p>
                  </a:txBody>
                  <a:tcPr>
                    <a:cell3D prstMaterial="dkEdge">
                      <a:bevel w="25400" h="25400" prst="angle"/>
                      <a:lightRig rig="flood" dir="t"/>
                    </a:cell3D>
                  </a:tcPr>
                </a:tc>
                <a:tc>
                  <a:txBody>
                    <a:bodyPr/>
                    <a:lstStyle/>
                    <a:p>
                      <a:pPr algn="ctr"/>
                      <a:r>
                        <a:rPr lang="en-US" sz="800" b="1" dirty="0">
                          <a:latin typeface="+mn-lt"/>
                        </a:rPr>
                        <a:t>Team</a:t>
                      </a:r>
                    </a:p>
                  </a:txBody>
                  <a:tcPr>
                    <a:cell3D prstMaterial="dkEdge">
                      <a:bevel w="25400" h="25400" prst="angle"/>
                      <a:lightRig rig="flood" dir="t"/>
                    </a:cell3D>
                  </a:tcPr>
                </a:tc>
                <a:tc>
                  <a:txBody>
                    <a:bodyPr/>
                    <a:lstStyle/>
                    <a:p>
                      <a:pPr algn="ctr"/>
                      <a:r>
                        <a:rPr lang="en-US" sz="800" b="1" dirty="0">
                          <a:latin typeface="+mn-lt"/>
                        </a:rPr>
                        <a:t>Game</a:t>
                      </a:r>
                    </a:p>
                  </a:txBody>
                  <a:tcPr>
                    <a:cell3D prstMaterial="dkEdge">
                      <a:bevel w="25400" h="25400" prst="angle"/>
                      <a:lightRig rig="flood" dir="t"/>
                    </a:cell3D>
                  </a:tcPr>
                </a:tc>
                <a:tc>
                  <a:txBody>
                    <a:bodyPr/>
                    <a:lstStyle/>
                    <a:p>
                      <a:pPr algn="ctr"/>
                      <a:r>
                        <a:rPr lang="en-US" sz="800" b="1" dirty="0">
                          <a:latin typeface="+mn-lt"/>
                        </a:rPr>
                        <a:t>Season</a:t>
                      </a:r>
                    </a:p>
                  </a:txBody>
                  <a:tcPr>
                    <a:cell3D prstMaterial="dkEdge">
                      <a:bevel w="25400" h="25400" prst="angle"/>
                      <a:lightRig rig="flood" dir="t"/>
                    </a:cell3D>
                  </a:tcPr>
                </a:tc>
                <a:tc>
                  <a:txBody>
                    <a:bodyPr/>
                    <a:lstStyle/>
                    <a:p>
                      <a:pPr algn="ctr"/>
                      <a:r>
                        <a:rPr lang="en-US" sz="800" b="1" dirty="0">
                          <a:latin typeface="+mn-lt"/>
                        </a:rPr>
                        <a:t>Arena</a:t>
                      </a:r>
                    </a:p>
                  </a:txBody>
                  <a:tcPr>
                    <a:cell3D prstMaterial="dkEdge">
                      <a:bevel w="25400" h="25400" prst="angle"/>
                      <a:lightRig rig="flood" dir="t"/>
                    </a:cell3D>
                  </a:tcPr>
                </a:tc>
                <a:tc>
                  <a:txBody>
                    <a:bodyPr/>
                    <a:lstStyle/>
                    <a:p>
                      <a:pPr algn="ctr"/>
                      <a:r>
                        <a:rPr lang="en-US" sz="800" b="1" dirty="0">
                          <a:latin typeface="+mn-lt"/>
                        </a:rPr>
                        <a:t>Coach</a:t>
                      </a:r>
                    </a:p>
                  </a:txBody>
                  <a:tcPr>
                    <a:cell3D prstMaterial="dkEdge">
                      <a:bevel w="25400" h="25400" prst="angle"/>
                      <a:lightRig rig="flood" dir="t"/>
                    </a:cell3D>
                  </a:tcPr>
                </a:tc>
                <a:extLst>
                  <a:ext uri="{0D108BD9-81ED-4DB2-BD59-A6C34878D82A}">
                    <a16:rowId xmlns:a16="http://schemas.microsoft.com/office/drawing/2014/main" val="135436760"/>
                  </a:ext>
                </a:extLst>
              </a:tr>
              <a:tr h="7873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Player Performance </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Game-level performance fact table  </a:t>
                      </a:r>
                    </a:p>
                  </a:txBody>
                  <a:tcPr>
                    <a:cell3D prstMaterial="dkEdge">
                      <a:bevel w="25400" h="25400" prst="angle"/>
                      <a:lightRig rig="flood" dir="t"/>
                    </a:cell3D>
                  </a:tcPr>
                </a:tc>
                <a:tc>
                  <a:txBody>
                    <a:bodyPr/>
                    <a:lstStyle/>
                    <a:p>
                      <a:pPr algn="ctr"/>
                      <a:r>
                        <a:rPr lang="en-US" sz="800" b="1" dirty="0">
                          <a:latin typeface="+mn-lt"/>
                        </a:rPr>
                        <a:t>Per player</a:t>
                      </a:r>
                    </a:p>
                  </a:txBody>
                  <a:tcPr>
                    <a:cell3D prstMaterial="dkEdge">
                      <a:bevel w="25400" h="25400" prst="angle"/>
                      <a:lightRig rig="flood" dir="t"/>
                    </a:cell3D>
                  </a:tcPr>
                </a:tc>
                <a:tc>
                  <a:txBody>
                    <a:bodyPr/>
                    <a:lstStyle/>
                    <a:p>
                      <a:pPr algn="ctr"/>
                      <a:r>
                        <a:rPr lang="en-US" sz="800" b="1" dirty="0" err="1">
                          <a:latin typeface="+mn-lt"/>
                        </a:rPr>
                        <a:t>Game_ID</a:t>
                      </a:r>
                      <a:r>
                        <a:rPr lang="en-US" sz="800" b="1" dirty="0">
                          <a:latin typeface="+mn-lt"/>
                        </a:rPr>
                        <a:t> </a:t>
                      </a:r>
                    </a:p>
                    <a:p>
                      <a:pPr algn="ctr"/>
                      <a:r>
                        <a:rPr lang="en-US" sz="800" b="1" dirty="0" err="1">
                          <a:latin typeface="+mn-lt"/>
                        </a:rPr>
                        <a:t>Player_ID</a:t>
                      </a:r>
                      <a:r>
                        <a:rPr lang="en-US" sz="800" b="1" dirty="0">
                          <a:latin typeface="+mn-lt"/>
                        </a:rPr>
                        <a:t> (FK)</a:t>
                      </a:r>
                      <a:br>
                        <a:rPr lang="en-US" sz="800" b="1" dirty="0">
                          <a:latin typeface="+mn-lt"/>
                        </a:rPr>
                      </a:br>
                      <a:r>
                        <a:rPr lang="en-US" sz="800" b="1" dirty="0">
                          <a:latin typeface="+mn-lt"/>
                        </a:rPr>
                        <a:t>Team_ID(FK)</a:t>
                      </a:r>
                      <a:br>
                        <a:rPr lang="en-US" sz="800" b="1" dirty="0">
                          <a:latin typeface="+mn-lt"/>
                        </a:rPr>
                      </a:br>
                      <a:r>
                        <a:rPr lang="en-US" sz="800" b="1" dirty="0" err="1">
                          <a:latin typeface="+mn-lt"/>
                        </a:rPr>
                        <a:t>Points_scored</a:t>
                      </a:r>
                      <a:br>
                        <a:rPr lang="en-US" sz="800" b="1" dirty="0">
                          <a:latin typeface="+mn-lt"/>
                        </a:rPr>
                      </a:br>
                      <a:r>
                        <a:rPr lang="en-US" sz="800" b="1" dirty="0">
                          <a:latin typeface="+mn-lt"/>
                        </a:rPr>
                        <a:t>Rebounds</a:t>
                      </a:r>
                      <a:br>
                        <a:rPr lang="en-US" sz="800" b="1" dirty="0">
                          <a:latin typeface="+mn-lt"/>
                        </a:rPr>
                      </a:br>
                      <a:r>
                        <a:rPr lang="en-US" sz="800" b="1" dirty="0">
                          <a:latin typeface="+mn-lt"/>
                        </a:rPr>
                        <a:t>Steals </a:t>
                      </a:r>
                      <a:br>
                        <a:rPr lang="en-US" sz="800" b="1" dirty="0">
                          <a:latin typeface="+mn-lt"/>
                        </a:rPr>
                      </a:br>
                      <a:r>
                        <a:rPr lang="en-US" sz="800" b="1" dirty="0">
                          <a:latin typeface="+mn-lt"/>
                        </a:rPr>
                        <a:t>Minutes played </a:t>
                      </a:r>
                      <a:br>
                        <a:rPr lang="en-US" sz="800" b="1" dirty="0">
                          <a:latin typeface="+mn-lt"/>
                        </a:rPr>
                      </a:br>
                      <a:r>
                        <a:rPr lang="en-US" sz="800" b="1" dirty="0">
                          <a:latin typeface="+mn-lt"/>
                        </a:rPr>
                        <a:t>Fouls</a:t>
                      </a:r>
                      <a:br>
                        <a:rPr lang="en-US" sz="800" b="1" dirty="0">
                          <a:latin typeface="+mn-lt"/>
                        </a:rPr>
                      </a:br>
                      <a:r>
                        <a:rPr lang="en-US" sz="800" b="1" dirty="0">
                          <a:latin typeface="+mn-lt"/>
                        </a:rPr>
                        <a:t>Date(FK)</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extLst>
                  <a:ext uri="{0D108BD9-81ED-4DB2-BD59-A6C34878D82A}">
                    <a16:rowId xmlns:a16="http://schemas.microsoft.com/office/drawing/2014/main" val="3303081617"/>
                  </a:ext>
                </a:extLst>
              </a:tr>
              <a:tr h="39366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Team Performance </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Team Game Performance  fact table </a:t>
                      </a:r>
                    </a:p>
                  </a:txBody>
                  <a:tcPr>
                    <a:cell3D prstMaterial="dkEdge">
                      <a:bevel w="25400" h="25400" prst="angle"/>
                      <a:lightRig rig="flood" dir="t"/>
                    </a:cell3D>
                  </a:tcPr>
                </a:tc>
                <a:tc>
                  <a:txBody>
                    <a:bodyPr/>
                    <a:lstStyle/>
                    <a:p>
                      <a:pPr algn="ctr"/>
                      <a:r>
                        <a:rPr lang="en-US" sz="800" b="1" dirty="0">
                          <a:latin typeface="+mn-lt"/>
                        </a:rPr>
                        <a:t>per game </a:t>
                      </a:r>
                    </a:p>
                  </a:txBody>
                  <a:tcPr>
                    <a:cell3D prstMaterial="dkEdge">
                      <a:bevel w="25400" h="25400" prst="angle"/>
                      <a:lightRig rig="flood" dir="t"/>
                    </a:cell3D>
                  </a:tcPr>
                </a:tc>
                <a:tc>
                  <a:txBody>
                    <a:bodyPr/>
                    <a:lstStyle/>
                    <a:p>
                      <a:pPr algn="ctr"/>
                      <a:r>
                        <a:rPr lang="en-US" sz="800" b="1" dirty="0">
                          <a:latin typeface="+mn-lt"/>
                        </a:rPr>
                        <a:t>Team_ID(FK)</a:t>
                      </a:r>
                      <a:br>
                        <a:rPr lang="en-US" sz="800" b="1" dirty="0">
                          <a:latin typeface="+mn-lt"/>
                        </a:rPr>
                      </a:br>
                      <a:r>
                        <a:rPr lang="en-US" sz="800" b="1" dirty="0" err="1">
                          <a:latin typeface="+mn-lt"/>
                        </a:rPr>
                        <a:t>Season_ID</a:t>
                      </a:r>
                      <a:r>
                        <a:rPr lang="en-US" sz="800" b="1" dirty="0">
                          <a:latin typeface="+mn-lt"/>
                        </a:rPr>
                        <a:t>(FK)</a:t>
                      </a:r>
                      <a:br>
                        <a:rPr lang="en-US" sz="800" b="1" dirty="0">
                          <a:latin typeface="+mn-lt"/>
                        </a:rPr>
                      </a:br>
                      <a:r>
                        <a:rPr lang="en-US" sz="800" b="1" dirty="0">
                          <a:latin typeface="+mn-lt"/>
                        </a:rPr>
                        <a:t>Points Scored</a:t>
                      </a:r>
                      <a:br>
                        <a:rPr lang="en-US" sz="800" b="1" dirty="0">
                          <a:latin typeface="+mn-lt"/>
                        </a:rPr>
                      </a:br>
                      <a:r>
                        <a:rPr lang="en-US" sz="800" b="1" dirty="0">
                          <a:latin typeface="+mn-lt"/>
                        </a:rPr>
                        <a:t>Rebounds</a:t>
                      </a:r>
                      <a:br>
                        <a:rPr lang="en-US" sz="800" b="1" dirty="0">
                          <a:latin typeface="+mn-lt"/>
                        </a:rPr>
                      </a:br>
                      <a:r>
                        <a:rPr lang="en-US" sz="800" b="1" dirty="0">
                          <a:latin typeface="+mn-lt"/>
                        </a:rPr>
                        <a:t>Pointes scored </a:t>
                      </a:r>
                      <a:br>
                        <a:rPr lang="en-US" sz="800" b="1" dirty="0">
                          <a:latin typeface="+mn-lt"/>
                        </a:rPr>
                      </a:br>
                      <a:r>
                        <a:rPr lang="en-US" sz="800" b="1" dirty="0">
                          <a:latin typeface="+mn-lt"/>
                        </a:rPr>
                        <a:t>Date(FK)</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extLst>
                  <a:ext uri="{0D108BD9-81ED-4DB2-BD59-A6C34878D82A}">
                    <a16:rowId xmlns:a16="http://schemas.microsoft.com/office/drawing/2014/main" val="4150993954"/>
                  </a:ext>
                </a:extLst>
              </a:tr>
              <a:tr h="393668">
                <a:tc vMerge="1">
                  <a:txBody>
                    <a:bodyPr/>
                    <a:lstStyle/>
                    <a:p>
                      <a:endParaRPr lang="en-US"/>
                    </a:p>
                  </a:txBody>
                  <a:tcPr/>
                </a:tc>
                <a:tc>
                  <a:txBody>
                    <a:bodyPr/>
                    <a:lstStyle/>
                    <a:p>
                      <a:pPr algn="ctr"/>
                      <a:r>
                        <a:rPr lang="en-US" sz="800" b="1" dirty="0">
                          <a:latin typeface="+mn-lt"/>
                        </a:rPr>
                        <a:t>Team Season Fact table</a:t>
                      </a:r>
                    </a:p>
                  </a:txBody>
                  <a:tcPr>
                    <a:cell3D prstMaterial="dkEdge">
                      <a:bevel w="25400" h="25400" prst="angle"/>
                      <a:lightRig rig="flood" dir="t"/>
                    </a:cell3D>
                  </a:tcPr>
                </a:tc>
                <a:tc>
                  <a:txBody>
                    <a:bodyPr/>
                    <a:lstStyle/>
                    <a:p>
                      <a:pPr algn="ctr"/>
                      <a:r>
                        <a:rPr lang="en-US" sz="800" b="1" dirty="0">
                          <a:latin typeface="+mn-lt"/>
                        </a:rPr>
                        <a:t>per season</a:t>
                      </a:r>
                    </a:p>
                  </a:txBody>
                  <a:tcPr>
                    <a:cell3D prstMaterial="dkEdge">
                      <a:bevel w="25400" h="25400" prst="angle"/>
                      <a:lightRig rig="flood" dir="t"/>
                    </a:cell3D>
                  </a:tcPr>
                </a:tc>
                <a:tc>
                  <a:txBody>
                    <a:bodyPr/>
                    <a:lstStyle/>
                    <a:p>
                      <a:pPr algn="ctr"/>
                      <a:r>
                        <a:rPr lang="en-US" sz="800" b="1" dirty="0" err="1">
                          <a:latin typeface="+mn-lt"/>
                        </a:rPr>
                        <a:t>Season_ID</a:t>
                      </a:r>
                      <a:r>
                        <a:rPr lang="en-US" sz="800" b="1" dirty="0">
                          <a:latin typeface="+mn-lt"/>
                        </a:rPr>
                        <a:t>(FK)</a:t>
                      </a:r>
                      <a:br>
                        <a:rPr lang="en-US" sz="800" b="1" dirty="0">
                          <a:latin typeface="+mn-lt"/>
                        </a:rPr>
                      </a:br>
                      <a:r>
                        <a:rPr lang="en-US" sz="800" b="1" dirty="0" err="1">
                          <a:latin typeface="+mn-lt"/>
                        </a:rPr>
                        <a:t>Total_wins</a:t>
                      </a:r>
                      <a:br>
                        <a:rPr lang="en-US" sz="800" b="1" dirty="0">
                          <a:latin typeface="+mn-lt"/>
                        </a:rPr>
                      </a:br>
                      <a:r>
                        <a:rPr lang="en-US" sz="800" b="1" dirty="0" err="1">
                          <a:latin typeface="+mn-lt"/>
                        </a:rPr>
                        <a:t>Total_loss</a:t>
                      </a:r>
                      <a:br>
                        <a:rPr lang="en-US" sz="800" b="1" dirty="0">
                          <a:latin typeface="+mn-lt"/>
                        </a:rPr>
                      </a:br>
                      <a:r>
                        <a:rPr lang="en-US" sz="800" b="1" dirty="0" err="1">
                          <a:latin typeface="+mn-lt"/>
                        </a:rPr>
                        <a:t>Total_scored</a:t>
                      </a:r>
                      <a:br>
                        <a:rPr lang="en-US" sz="800" b="1" dirty="0">
                          <a:latin typeface="+mn-lt"/>
                        </a:rPr>
                      </a:br>
                      <a:r>
                        <a:rPr lang="en-US" sz="800" b="1" dirty="0">
                          <a:latin typeface="+mn-lt"/>
                        </a:rPr>
                        <a:t>Date(FK)</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extLst>
                  <a:ext uri="{0D108BD9-81ED-4DB2-BD59-A6C34878D82A}">
                    <a16:rowId xmlns:a16="http://schemas.microsoft.com/office/drawing/2014/main" val="2115748669"/>
                  </a:ext>
                </a:extLst>
              </a:tr>
              <a:tr h="7873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Game Ticket Sales</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Ticket sales fact table </a:t>
                      </a:r>
                    </a:p>
                  </a:txBody>
                  <a:tcPr>
                    <a:cell3D prstMaterial="dkEdge">
                      <a:bevel w="25400" h="25400" prst="angle"/>
                      <a:lightRig rig="flood" dir="t"/>
                    </a:cell3D>
                  </a:tcPr>
                </a:tc>
                <a:tc>
                  <a:txBody>
                    <a:bodyPr/>
                    <a:lstStyle/>
                    <a:p>
                      <a:pPr algn="ctr"/>
                      <a:r>
                        <a:rPr lang="en-US" sz="800" b="1" dirty="0">
                          <a:latin typeface="+mn-lt"/>
                        </a:rPr>
                        <a:t>Per ticket transaction per  game </a:t>
                      </a:r>
                    </a:p>
                  </a:txBody>
                  <a:tcPr>
                    <a:cell3D prstMaterial="dkEdge">
                      <a:bevel w="25400" h="25400" prst="angle"/>
                      <a:lightRig rig="flood" dir="t"/>
                    </a:cell3D>
                  </a:tcPr>
                </a:tc>
                <a:tc>
                  <a:txBody>
                    <a:bodyPr/>
                    <a:lstStyle/>
                    <a:p>
                      <a:pPr algn="ctr"/>
                      <a:r>
                        <a:rPr lang="en-US" sz="800" b="1" dirty="0">
                          <a:latin typeface="+mn-lt"/>
                        </a:rPr>
                        <a:t>Number of tickets sold</a:t>
                      </a:r>
                    </a:p>
                    <a:p>
                      <a:pPr algn="ctr"/>
                      <a:r>
                        <a:rPr lang="en-US" sz="800" b="1" dirty="0">
                          <a:latin typeface="+mn-lt"/>
                        </a:rPr>
                        <a:t>Total sales revenue</a:t>
                      </a:r>
                    </a:p>
                    <a:p>
                      <a:pPr algn="ctr"/>
                      <a:r>
                        <a:rPr lang="en-US" sz="800" b="1" dirty="0">
                          <a:latin typeface="+mn-lt"/>
                        </a:rPr>
                        <a:t>Average ticket price</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extLst>
                  <a:ext uri="{0D108BD9-81ED-4DB2-BD59-A6C34878D82A}">
                    <a16:rowId xmlns:a16="http://schemas.microsoft.com/office/drawing/2014/main" val="3379741704"/>
                  </a:ext>
                </a:extLst>
              </a:tr>
              <a:tr h="7873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NBA Revenue</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Total Revenue Fact table </a:t>
                      </a:r>
                    </a:p>
                  </a:txBody>
                  <a:tcPr>
                    <a:cell3D prstMaterial="dkEdge">
                      <a:bevel w="25400" h="25400" prst="angle"/>
                      <a:lightRig rig="flood" dir="t"/>
                    </a:cell3D>
                  </a:tcPr>
                </a:tc>
                <a:tc>
                  <a:txBody>
                    <a:bodyPr/>
                    <a:lstStyle/>
                    <a:p>
                      <a:pPr algn="ctr"/>
                      <a:r>
                        <a:rPr lang="en-US" sz="800" b="1" dirty="0">
                          <a:latin typeface="+mn-lt"/>
                        </a:rPr>
                        <a:t>Per team </a:t>
                      </a:r>
                    </a:p>
                  </a:txBody>
                  <a:tcPr>
                    <a:cell3D prstMaterial="dkEdge">
                      <a:bevel w="25400" h="25400" prst="angle"/>
                      <a:lightRig rig="flood" dir="t"/>
                    </a:cell3D>
                  </a:tcPr>
                </a:tc>
                <a:tc>
                  <a:txBody>
                    <a:bodyPr/>
                    <a:lstStyle/>
                    <a:p>
                      <a:pPr algn="ctr"/>
                      <a:r>
                        <a:rPr lang="en-US" sz="800" b="1" dirty="0" err="1">
                          <a:latin typeface="+mn-lt"/>
                        </a:rPr>
                        <a:t>Season_ID</a:t>
                      </a:r>
                      <a:r>
                        <a:rPr lang="en-US" sz="800" b="1" dirty="0">
                          <a:latin typeface="+mn-lt"/>
                        </a:rPr>
                        <a:t>(FK)</a:t>
                      </a:r>
                      <a:br>
                        <a:rPr lang="en-US" sz="800" b="1" dirty="0">
                          <a:latin typeface="+mn-lt"/>
                        </a:rPr>
                      </a:br>
                      <a:r>
                        <a:rPr lang="en-US" sz="800" b="1" dirty="0">
                          <a:latin typeface="+mn-lt"/>
                        </a:rPr>
                        <a:t>Total Ticket Revenue</a:t>
                      </a:r>
                      <a:br>
                        <a:rPr lang="en-US" sz="800" b="1" dirty="0">
                          <a:latin typeface="+mn-lt"/>
                        </a:rPr>
                      </a:br>
                      <a:r>
                        <a:rPr lang="en-US" sz="800" b="1" dirty="0">
                          <a:latin typeface="+mn-lt"/>
                        </a:rPr>
                        <a:t>Total broadcast revenue</a:t>
                      </a:r>
                      <a:br>
                        <a:rPr lang="en-US" sz="800" b="1" dirty="0">
                          <a:latin typeface="+mn-lt"/>
                        </a:rPr>
                      </a:br>
                      <a:r>
                        <a:rPr lang="en-US" sz="800" b="1" dirty="0">
                          <a:latin typeface="+mn-lt"/>
                        </a:rPr>
                        <a:t>Total sponsorship revenue</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extLst>
                  <a:ext uri="{0D108BD9-81ED-4DB2-BD59-A6C34878D82A}">
                    <a16:rowId xmlns:a16="http://schemas.microsoft.com/office/drawing/2014/main" val="1737472103"/>
                  </a:ext>
                </a:extLst>
              </a:tr>
              <a:tr h="7873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Team Annual Attendance </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Team  Attendance </a:t>
                      </a:r>
                    </a:p>
                  </a:txBody>
                  <a:tcPr>
                    <a:cell3D prstMaterial="dkEdge">
                      <a:bevel w="25400" h="25400" prst="angle"/>
                      <a:lightRig rig="flood" dir="t"/>
                    </a:cell3D>
                  </a:tcPr>
                </a:tc>
                <a:tc>
                  <a:txBody>
                    <a:bodyPr/>
                    <a:lstStyle/>
                    <a:p>
                      <a:pPr algn="ctr"/>
                      <a:r>
                        <a:rPr lang="en-US" sz="800" b="1" dirty="0">
                          <a:latin typeface="+mn-lt"/>
                        </a:rPr>
                        <a:t>Per team per person </a:t>
                      </a:r>
                    </a:p>
                  </a:txBody>
                  <a:tcPr>
                    <a:cell3D prstMaterial="dkEdge">
                      <a:bevel w="25400" h="25400" prst="angle"/>
                      <a:lightRig rig="flood" dir="t"/>
                    </a:cell3D>
                  </a:tcPr>
                </a:tc>
                <a:tc>
                  <a:txBody>
                    <a:bodyPr/>
                    <a:lstStyle/>
                    <a:p>
                      <a:pPr algn="ctr"/>
                      <a:r>
                        <a:rPr lang="en-US" sz="800" b="1" dirty="0">
                          <a:latin typeface="+mn-lt"/>
                        </a:rPr>
                        <a:t>Total </a:t>
                      </a:r>
                      <a:r>
                        <a:rPr lang="en-US" sz="800" b="1" dirty="0" err="1">
                          <a:latin typeface="+mn-lt"/>
                        </a:rPr>
                        <a:t>Attendence</a:t>
                      </a:r>
                      <a:r>
                        <a:rPr lang="en-US" sz="800" b="1" dirty="0">
                          <a:latin typeface="+mn-lt"/>
                        </a:rPr>
                        <a:t> </a:t>
                      </a:r>
                    </a:p>
                    <a:p>
                      <a:pPr algn="ctr"/>
                      <a:r>
                        <a:rPr lang="en-US" sz="800" b="1" dirty="0">
                          <a:latin typeface="+mn-lt"/>
                        </a:rPr>
                        <a:t>Capacity utilization</a:t>
                      </a:r>
                    </a:p>
                    <a:p>
                      <a:pPr algn="ctr"/>
                      <a:r>
                        <a:rPr lang="en-US" sz="800" b="1" dirty="0">
                          <a:latin typeface="+mn-lt"/>
                        </a:rPr>
                        <a:t>Sold out games </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extLst>
                  <a:ext uri="{0D108BD9-81ED-4DB2-BD59-A6C34878D82A}">
                    <a16:rowId xmlns:a16="http://schemas.microsoft.com/office/drawing/2014/main" val="2188875064"/>
                  </a:ext>
                </a:extLst>
              </a:tr>
              <a:tr h="5308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latin typeface="+mn-lt"/>
                        </a:rPr>
                        <a:t>Annual League Pattern</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Season Summary Fact Table </a:t>
                      </a:r>
                    </a:p>
                  </a:txBody>
                  <a:tcPr>
                    <a:cell3D prstMaterial="dkEdge">
                      <a:bevel w="25400" h="25400" prst="angle"/>
                      <a:lightRig rig="flood" dir="t"/>
                    </a:cell3D>
                  </a:tcPr>
                </a:tc>
                <a:tc>
                  <a:txBody>
                    <a:bodyPr/>
                    <a:lstStyle/>
                    <a:p>
                      <a:pPr algn="ctr"/>
                      <a:r>
                        <a:rPr lang="en-US" sz="800" b="1" dirty="0">
                          <a:latin typeface="+mn-lt"/>
                        </a:rPr>
                        <a:t>Per team per person </a:t>
                      </a:r>
                    </a:p>
                  </a:txBody>
                  <a:tcPr>
                    <a:cell3D prstMaterial="dkEdge">
                      <a:bevel w="25400" h="25400" prst="angle"/>
                      <a:lightRig rig="flood" dir="t"/>
                    </a:cell3D>
                  </a:tcPr>
                </a:tc>
                <a:tc>
                  <a:txBody>
                    <a:bodyPr/>
                    <a:lstStyle/>
                    <a:p>
                      <a:pPr algn="ctr"/>
                      <a:r>
                        <a:rPr lang="en-US" sz="800" b="1" dirty="0">
                          <a:latin typeface="+mn-lt"/>
                        </a:rPr>
                        <a:t>Total Wins </a:t>
                      </a:r>
                    </a:p>
                    <a:p>
                      <a:pPr algn="ctr"/>
                      <a:r>
                        <a:rPr lang="en-US" sz="800" b="1" dirty="0">
                          <a:latin typeface="+mn-lt"/>
                        </a:rPr>
                        <a:t>Total Loss</a:t>
                      </a:r>
                    </a:p>
                    <a:p>
                      <a:pPr algn="ctr"/>
                      <a:r>
                        <a:rPr lang="en-US" sz="800" b="1" dirty="0">
                          <a:latin typeface="+mn-lt"/>
                        </a:rPr>
                        <a:t>Total points scored</a:t>
                      </a:r>
                    </a:p>
                    <a:p>
                      <a:pPr algn="ctr"/>
                      <a:r>
                        <a:rPr lang="en-US" sz="800" b="1" dirty="0">
                          <a:latin typeface="+mn-lt"/>
                        </a:rPr>
                        <a:t>Total points allowed</a:t>
                      </a:r>
                    </a:p>
                    <a:p>
                      <a:pPr algn="ctr"/>
                      <a:r>
                        <a:rPr lang="en-US" sz="800" b="1" dirty="0">
                          <a:latin typeface="+mn-lt"/>
                        </a:rPr>
                        <a:t>Playoff appearance </a:t>
                      </a:r>
                    </a:p>
                    <a:p>
                      <a:pPr algn="ctr"/>
                      <a:endParaRPr lang="en-US" sz="800" b="1" dirty="0">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tc>
                  <a:txBody>
                    <a:bodyPr/>
                    <a:lstStyle/>
                    <a:p>
                      <a:pPr algn="ctr"/>
                      <a:endParaRPr lang="en-US" sz="800" b="1">
                        <a:latin typeface="+mn-lt"/>
                      </a:endParaRPr>
                    </a:p>
                  </a:txBody>
                  <a:tcPr>
                    <a:cell3D prstMaterial="dkEdge">
                      <a:bevel w="25400" h="25400" prst="angle"/>
                      <a:lightRig rig="flood" dir="t"/>
                    </a:cell3D>
                  </a:tcPr>
                </a:tc>
                <a:tc>
                  <a:txBody>
                    <a:bodyPr/>
                    <a:lstStyle/>
                    <a:p>
                      <a:pPr algn="ctr"/>
                      <a:r>
                        <a:rPr lang="en-US" sz="800" b="1" dirty="0">
                          <a:latin typeface="+mn-lt"/>
                        </a:rPr>
                        <a:t>X</a:t>
                      </a:r>
                    </a:p>
                  </a:txBody>
                  <a:tcPr>
                    <a:cell3D prstMaterial="dkEdge">
                      <a:bevel w="25400" h="25400" prst="angle"/>
                      <a:lightRig rig="flood" dir="t"/>
                    </a:cell3D>
                  </a:tcPr>
                </a:tc>
                <a:extLst>
                  <a:ext uri="{0D108BD9-81ED-4DB2-BD59-A6C34878D82A}">
                    <a16:rowId xmlns:a16="http://schemas.microsoft.com/office/drawing/2014/main" val="3192942590"/>
                  </a:ext>
                </a:extLst>
              </a:tr>
            </a:tbl>
          </a:graphicData>
        </a:graphic>
      </p:graphicFrame>
    </p:spTree>
    <p:extLst>
      <p:ext uri="{BB962C8B-B14F-4D97-AF65-F5344CB8AC3E}">
        <p14:creationId xmlns:p14="http://schemas.microsoft.com/office/powerpoint/2010/main" val="381852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1561</Words>
  <Application>Microsoft Office PowerPoint</Application>
  <PresentationFormat>Widescreen</PresentationFormat>
  <Paragraphs>344</Paragraphs>
  <Slides>28</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2" baseType="lpstr">
      <vt:lpstr>MS PGothic</vt:lpstr>
      <vt:lpstr>Aptos</vt:lpstr>
      <vt:lpstr>Aptos Display</vt:lpstr>
      <vt:lpstr>Arial</vt:lpstr>
      <vt:lpstr>Candara</vt:lpstr>
      <vt:lpstr>Courier New</vt:lpstr>
      <vt:lpstr>Lato</vt:lpstr>
      <vt:lpstr>Lucida Sans Unicode</vt:lpstr>
      <vt:lpstr>Noto Symbol</vt:lpstr>
      <vt:lpstr>Times New Roman</vt:lpstr>
      <vt:lpstr>Verdana</vt:lpstr>
      <vt:lpstr>Wingdings</vt:lpstr>
      <vt:lpstr>Office Theme</vt:lpstr>
      <vt:lpstr>Document</vt:lpstr>
      <vt:lpstr> Developing a Data Warehouse and Business Intelligence System </vt:lpstr>
      <vt:lpstr>Contents</vt:lpstr>
      <vt:lpstr>Company Profile</vt:lpstr>
      <vt:lpstr>Company Profile</vt:lpstr>
      <vt:lpstr>Business dimension lifecycle </vt:lpstr>
      <vt:lpstr>High Level Bus Matrix </vt:lpstr>
      <vt:lpstr>Opportunity Matrix </vt:lpstr>
      <vt:lpstr>Prioritization Grid </vt:lpstr>
      <vt:lpstr>Detailed Bus Matrix</vt:lpstr>
      <vt:lpstr>Steps to Dimensional Modelling </vt:lpstr>
      <vt:lpstr>Logical Fact table </vt:lpstr>
      <vt:lpstr>Logical Fact Table</vt:lpstr>
      <vt:lpstr>High Level Model Diagram </vt:lpstr>
      <vt:lpstr>Detailed Fact Table-Team Performance  </vt:lpstr>
      <vt:lpstr>Aggregate table </vt:lpstr>
      <vt:lpstr> </vt:lpstr>
      <vt:lpstr>Dimensional Table Descriptions: Season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&amp; Task Analysis</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dc:title>
  <dc:creator>Chandana Neerubhavi</dc:creator>
  <cp:lastModifiedBy>JAHNAVI ENUGANTI</cp:lastModifiedBy>
  <cp:revision>6</cp:revision>
  <dcterms:created xsi:type="dcterms:W3CDTF">2024-04-17T07:00:21Z</dcterms:created>
  <dcterms:modified xsi:type="dcterms:W3CDTF">2024-12-13T02:03:44Z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2024-04-18T02:20:42Z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15509dab-2f87-4d11-87c9-1b628e08f1d2</vt:lpwstr>
  </property>
  <property fmtid="{D5CDD505-2E9C-101B-9397-08002B2CF9AE}" pid="8" name="MSIP_Label_a73fd474-4f3c-44ed-88fb-5cc4bd2471bf_ContentBits">
    <vt:lpwstr>0</vt:lpwstr>
  </property>
</Properties>
</file>